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7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완" initials="김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 autoAdjust="0"/>
  </p:normalViewPr>
  <p:slideViewPr>
    <p:cSldViewPr snapToGrid="0">
      <p:cViewPr varScale="1">
        <p:scale>
          <a:sx n="39" d="100"/>
          <a:sy n="39" d="100"/>
        </p:scale>
        <p:origin x="52" y="656"/>
      </p:cViewPr>
      <p:guideLst>
        <p:guide orient="horz" pos="2158"/>
        <p:guide pos="3840"/>
      </p:guideLst>
    </p:cSldViewPr>
  </p:slideViewPr>
  <p:outlineViewPr>
    <p:cViewPr>
      <p:scale>
        <a:sx n="33" d="100"/>
        <a:sy n="33" d="100"/>
      </p:scale>
      <p:origin x="0" y="26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매출액 증가</a:t>
            </a:r>
            <a:r>
              <a:rPr lang="en-US" altLang="ko-KR" sz="20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5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5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단위 </a:t>
            </a:r>
            <a:r>
              <a:rPr lang="en-US" altLang="ko-KR" sz="105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5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천만원</a:t>
            </a:r>
            <a:r>
              <a:rPr lang="en-US" altLang="ko-KR" sz="105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c:rich>
      </c:tx>
      <c:layout>
        <c:manualLayout>
          <c:xMode val="edge"/>
          <c:yMode val="edge"/>
          <c:x val="6.4607085074078016E-2"/>
          <c:y val="0.13970420252753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418822647169117E-2"/>
          <c:y val="0.30759755242886749"/>
          <c:w val="0.8976287964004499"/>
          <c:h val="0.511376195440808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1">
                <a:lumMod val="50000"/>
                <a:alpha val="5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75000"/>
                  <a:alpha val="7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DD-4BCC-9CE4-BAA57D03C81C}"/>
              </c:ext>
            </c:extLst>
          </c:dPt>
          <c:dLbls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accent2">
                            <a:lumMod val="75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defRPr>
                    </a:pPr>
                    <a:fld id="{7EE5C545-D68A-4239-952A-73208FBA89D5}" type="VALUE">
                      <a:rPr lang="en-US" altLang="ko-KR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pPr>
                        <a:defRPr sz="2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accent2">
                          <a:lumMod val="75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DD-4BCC-9CE4-BAA57D03C8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2018.06</c:v>
                </c:pt>
                <c:pt idx="1">
                  <c:v>2018.07</c:v>
                </c:pt>
                <c:pt idx="2">
                  <c:v>2018.08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40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DD-4BCC-9CE4-BAA57D03C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138284544"/>
        <c:axId val="57707328"/>
      </c:barChart>
      <c:catAx>
        <c:axId val="13828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707328"/>
        <c:crosses val="autoZero"/>
        <c:auto val="1"/>
        <c:lblAlgn val="ctr"/>
        <c:lblOffset val="100"/>
        <c:noMultiLvlLbl val="0"/>
      </c:catAx>
      <c:valAx>
        <c:axId val="57707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28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25925870147741"/>
          <c:y val="1.6709738032737641E-2"/>
          <c:w val="0.59348524270671976"/>
          <c:h val="0.983290261967262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오징어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B0-4ED0-9057-0EEA498BE1D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B0-4ED0-9057-0EEA498BE1D5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B0-4ED0-9057-0EEA498BE1D5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B0-4ED0-9057-0EEA498BE1D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5596260-09C1-42A1-BB53-7416A5A9BEAD}" type="PERCENTAG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1B0-4ED0-9057-0EEA498BE1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B0-4ED0-9057-0EEA498BE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70363010217155E-2"/>
          <c:y val="3.6152948754476867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61-4688-97AF-C34BE3902C3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61-4688-97AF-C34BE3902C3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61-4688-97AF-C34BE3902C3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61-4688-97AF-C34BE3902C3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661-4688-97AF-C34BE3902C3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661-4688-97AF-C34BE3902C30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-2</c:v>
                </c:pt>
                <c:pt idx="1">
                  <c:v>-1</c:v>
                </c:pt>
                <c:pt idx="2">
                  <c:v>-0.5</c:v>
                </c:pt>
                <c:pt idx="3">
                  <c:v>0.5</c:v>
                </c:pt>
                <c:pt idx="4">
                  <c:v>1</c:v>
                </c:pt>
                <c:pt idx="5">
                  <c:v>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-6</c:v>
                </c:pt>
                <c:pt idx="1">
                  <c:v>-1</c:v>
                </c:pt>
                <c:pt idx="2">
                  <c:v>-1</c:v>
                </c:pt>
                <c:pt idx="3">
                  <c:v>1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661-4688-97AF-C34BE3902C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55235584"/>
        <c:axId val="250162560"/>
      </c:barChart>
      <c:catAx>
        <c:axId val="255235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162560"/>
        <c:crosses val="autoZero"/>
        <c:auto val="1"/>
        <c:lblAlgn val="ctr"/>
        <c:lblOffset val="100"/>
        <c:noMultiLvlLbl val="0"/>
      </c:catAx>
      <c:valAx>
        <c:axId val="250162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23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31453935419626"/>
          <c:y val="5.3410544018179872E-2"/>
          <c:w val="0.52659033593847815"/>
          <c:h val="0.897943805378805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7B-49E8-9AD2-072C8CF6479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7B-49E8-9AD2-072C8CF6479F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7B-49E8-9AD2-072C8CF6479F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7B-49E8-9AD2-072C8CF6479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6D29DBF-86EC-4DF9-9E45-7A4E731A3B2A}" type="PERCENTAG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27B-49E8-9AD2-072C8CF647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7B-49E8-9AD2-072C8CF647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7.0014082608783335E-2"/>
          <c:y val="0.430275738427365"/>
          <c:w val="9.6545734965795965E-2"/>
          <c:h val="0.20585052023947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00660018576642E-2"/>
          <c:y val="5.8794459356539153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2E-4130-B283-F4A51D9674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2E-4130-B283-F4A51D9674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2E-4130-B283-F4A51D96743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2E-4130-B283-F4A51D96743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-2</c:v>
                </c:pt>
                <c:pt idx="1">
                  <c:v>-1</c:v>
                </c:pt>
                <c:pt idx="2">
                  <c:v>1</c:v>
                </c:pt>
                <c:pt idx="3">
                  <c:v>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-3</c:v>
                </c:pt>
                <c:pt idx="1">
                  <c:v>-3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2E-4130-B283-F4A51D967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55443456"/>
        <c:axId val="255173760"/>
      </c:barChart>
      <c:catAx>
        <c:axId val="255443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5173760"/>
        <c:crosses val="autoZero"/>
        <c:auto val="1"/>
        <c:lblAlgn val="ctr"/>
        <c:lblOffset val="100"/>
        <c:noMultiLvlLbl val="0"/>
      </c:catAx>
      <c:valAx>
        <c:axId val="255173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44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233824215895251"/>
          <c:y val="4.6110934337108778E-2"/>
          <c:w val="0.53378325847079267"/>
          <c:h val="0.8738481744511167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89-4867-B932-C9AD175D02D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89-4867-B932-C9AD175D02D2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89-4867-B932-C9AD175D02D2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E5E42165-DFA3-4EEC-A921-5A725CF61C83}" type="PERCENTAGE">
                      <a:rPr lang="en-US" altLang="ko-KR" b="1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E89-4867-B932-C9AD175D02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2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89-4867-B932-C9AD175D0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0504024447413876E-2"/>
          <c:y val="0.35981829137019405"/>
          <c:w val="0.11008217620889742"/>
          <c:h val="0.22533603233384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70363010217155E-2"/>
          <c:y val="3.615294953105179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A3-4BB3-BEE1-BCE64E01774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A3-4BB3-BEE1-BCE64E01774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A3-4BB3-BEE1-BCE64E01774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A3-4BB3-BEE1-BCE64E01774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5A3-4BB3-BEE1-BCE64E017745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-8</c:v>
                </c:pt>
                <c:pt idx="1">
                  <c:v>-7</c:v>
                </c:pt>
                <c:pt idx="2">
                  <c:v>16</c:v>
                </c:pt>
                <c:pt idx="3">
                  <c:v>4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A3-4BB3-BEE1-BCE64E017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49903104"/>
        <c:axId val="255163136"/>
      </c:barChart>
      <c:catAx>
        <c:axId val="249903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5163136"/>
        <c:crosses val="autoZero"/>
        <c:auto val="1"/>
        <c:lblAlgn val="ctr"/>
        <c:lblOffset val="100"/>
        <c:noMultiLvlLbl val="0"/>
      </c:catAx>
      <c:valAx>
        <c:axId val="255163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990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011449800576838"/>
          <c:y val="0"/>
          <c:w val="0.5032556407063777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양파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1-4624-938E-628DB0870DA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1-4624-938E-628DB0870DAC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1-4624-938E-628DB0870DAC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3A1-4624-938E-628DB0870D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1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A1-4624-938E-628DB0870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632462087032081E-2"/>
          <c:y val="0.375941769812349"/>
          <c:w val="9.5045570400534504E-2"/>
          <c:h val="0.24942126212367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3527289260411772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D7-48E2-8528-62060DA3FD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D7-48E2-8528-62060DA3FD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D7-48E2-8528-62060DA3FDC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0D7-48E2-8528-62060DA3FDC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0D7-48E2-8528-62060DA3FDCB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-0.5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-7</c:v>
                </c:pt>
                <c:pt idx="1">
                  <c:v>-7</c:v>
                </c:pt>
                <c:pt idx="2">
                  <c:v>-1</c:v>
                </c:pt>
                <c:pt idx="3">
                  <c:v>9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D7-48E2-8528-62060DA3F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55558144"/>
        <c:axId val="156006016"/>
      </c:barChart>
      <c:catAx>
        <c:axId val="255558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006016"/>
        <c:crosses val="autoZero"/>
        <c:auto val="1"/>
        <c:lblAlgn val="ctr"/>
        <c:lblOffset val="100"/>
        <c:noMultiLvlLbl val="0"/>
      </c:catAx>
      <c:valAx>
        <c:axId val="156006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55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150123685496188"/>
          <c:y val="6.5081232687282803E-2"/>
          <c:w val="0.47841210039857901"/>
          <c:h val="0.795253068546704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오징어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08-4523-87A9-5A3B7AF328D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08-4523-87A9-5A3B7AF328D2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08-4523-87A9-5A3B7AF328D2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14835AB1-3DA9-4A0D-9782-0F9FA6569B27}" type="PERCENTAG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708-4523-87A9-5A3B7AF328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08-4523-87A9-5A3B7AF32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4923832282909294E-2"/>
          <c:y val="0.35692796922071329"/>
          <c:w val="9.1946184097958031E-2"/>
          <c:h val="0.191108282612904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270693019505476E-2"/>
          <c:y val="3.9799969215429963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8D-42E4-80ED-75831AB80B4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8D-42E4-80ED-75831AB80B4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8D-42E4-80ED-75831AB80B4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8D-42E4-80ED-75831AB80B4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98D-42E4-80ED-75831AB80B4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98D-42E4-80ED-75831AB80B4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-2</c:v>
                </c:pt>
                <c:pt idx="1">
                  <c:v>-1</c:v>
                </c:pt>
                <c:pt idx="2">
                  <c:v>-0.5</c:v>
                </c:pt>
                <c:pt idx="3">
                  <c:v>0.5</c:v>
                </c:pt>
                <c:pt idx="4">
                  <c:v>1</c:v>
                </c:pt>
                <c:pt idx="5">
                  <c:v>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-10</c:v>
                </c:pt>
                <c:pt idx="1">
                  <c:v>-6</c:v>
                </c:pt>
                <c:pt idx="2">
                  <c:v>-1</c:v>
                </c:pt>
                <c:pt idx="3">
                  <c:v>1</c:v>
                </c:pt>
                <c:pt idx="4">
                  <c:v>19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8D-42E4-80ED-75831AB80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55624192"/>
        <c:axId val="204050368"/>
      </c:barChart>
      <c:catAx>
        <c:axId val="25562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050368"/>
        <c:crosses val="autoZero"/>
        <c:auto val="1"/>
        <c:lblAlgn val="ctr"/>
        <c:lblOffset val="100"/>
        <c:noMultiLvlLbl val="0"/>
      </c:catAx>
      <c:valAx>
        <c:axId val="204050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62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51203238055923"/>
          <c:y val="3.2699346583453769E-2"/>
          <c:w val="0.58084323676139293"/>
          <c:h val="0.938398122531300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양파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F3-44BE-9843-DB808AB070F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F3-44BE-9843-DB808AB070FC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F3-44BE-9843-DB808AB070FC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F3-44BE-9843-DB808AB070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19CCE01-890B-4065-A520-184476D68783}" type="PERCENTAG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EF3-44BE-9843-DB808AB070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부정</c:v>
                </c:pt>
                <c:pt idx="1">
                  <c:v>중립</c:v>
                </c:pt>
                <c:pt idx="2">
                  <c:v>긍정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0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F3-44BE-9843-DB808AB07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70363010217155E-2"/>
          <c:y val="3.615294953105179E-2"/>
          <c:w val="0.95885927397956572"/>
          <c:h val="0.93881808540898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치즈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22-4482-933F-0E28EA930C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22-4482-933F-0E28EA930C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22-4482-933F-0E28EA930C3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22-4482-933F-0E28EA930C3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B22-4482-933F-0E28EA930C37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-0.5</c:v>
                </c:pt>
                <c:pt idx="3">
                  <c:v>1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-6</c:v>
                </c:pt>
                <c:pt idx="2">
                  <c:v>-1</c:v>
                </c:pt>
                <c:pt idx="3">
                  <c:v>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B22-4482-933F-0E28EA930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56304128"/>
        <c:axId val="255158528"/>
      </c:barChart>
      <c:catAx>
        <c:axId val="25630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5158528"/>
        <c:crosses val="autoZero"/>
        <c:auto val="1"/>
        <c:lblAlgn val="ctr"/>
        <c:lblOffset val="100"/>
        <c:noMultiLvlLbl val="0"/>
      </c:catAx>
      <c:valAx>
        <c:axId val="255158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30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DC07-1A45-4F01-9E5E-D02E2A4742C8}" type="doc">
      <dgm:prSet loTypeId="urn:microsoft.com/office/officeart/2005/8/layout/hProcess9" loCatId="process" qsTypeId="urn:microsoft.com/office/officeart/2005/8/quickstyle/simple5" qsCatId="simple" csTypeId="urn:microsoft.com/office/officeart/2005/8/colors/accent5_3" csCatId="accent5" phldr="1"/>
      <dgm:spPr/>
    </dgm:pt>
    <dgm:pt modelId="{349C86CF-90F9-42D4-9271-30A00B540A98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감성분석</a:t>
          </a:r>
        </a:p>
      </dgm:t>
    </dgm:pt>
    <dgm:pt modelId="{3296D21C-0A83-4FC0-84FA-42E5F0443E00}" type="parTrans" cxnId="{2E255D36-1D51-4E4E-99EA-A57F64BCB0FE}">
      <dgm:prSet/>
      <dgm:spPr/>
      <dgm:t>
        <a:bodyPr/>
        <a:lstStyle/>
        <a:p>
          <a:pPr latinLnBrk="1"/>
          <a:endParaRPr lang="ko-KR" altLang="en-US"/>
        </a:p>
      </dgm:t>
    </dgm:pt>
    <dgm:pt modelId="{E512674A-0FAD-4F5A-9057-90D45D93F394}" type="sibTrans" cxnId="{2E255D36-1D51-4E4E-99EA-A57F64BCB0FE}">
      <dgm:prSet/>
      <dgm:spPr/>
      <dgm:t>
        <a:bodyPr/>
        <a:lstStyle/>
        <a:p>
          <a:pPr latinLnBrk="1"/>
          <a:endParaRPr lang="ko-KR" altLang="en-US"/>
        </a:p>
      </dgm:t>
    </dgm:pt>
    <dgm:pt modelId="{A59DB658-2276-4C41-B622-8BAAE7DE2330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전체 텍스트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(</a:t>
          </a:r>
          <a:r>
            <a:rPr lang="ko-KR" altLang="en-US" sz="16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혼술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6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새우깡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술안주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)</a:t>
          </a:r>
          <a:endParaRPr lang="ko-KR" altLang="en-US" sz="16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A29A3035-B408-43E4-8518-02365A0A9CD1}" type="parTrans" cxnId="{9E981850-4CC3-4C2B-9A3C-4D5FB0CDCB10}">
      <dgm:prSet/>
      <dgm:spPr/>
      <dgm:t>
        <a:bodyPr/>
        <a:lstStyle/>
        <a:p>
          <a:pPr latinLnBrk="1"/>
          <a:endParaRPr lang="ko-KR" altLang="en-US"/>
        </a:p>
      </dgm:t>
    </dgm:pt>
    <dgm:pt modelId="{7C15B8D9-D632-4F4E-AFE2-F173E8CEE6E7}" type="sibTrans" cxnId="{9E981850-4CC3-4C2B-9A3C-4D5FB0CDCB10}">
      <dgm:prSet/>
      <dgm:spPr/>
      <dgm:t>
        <a:bodyPr/>
        <a:lstStyle/>
        <a:p>
          <a:pPr latinLnBrk="1"/>
          <a:endParaRPr lang="ko-KR" altLang="en-US"/>
        </a:p>
      </dgm:t>
    </dgm:pt>
    <dgm:pt modelId="{A1E58621-1AEA-4B13-AD21-8F9EFB1AD57D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감성분석</a:t>
          </a:r>
        </a:p>
      </dgm:t>
    </dgm:pt>
    <dgm:pt modelId="{2FEB746D-7C5B-460A-81AA-7BC3D4FD6D1D}" type="sibTrans" cxnId="{C4CF4C87-40A1-49E4-9199-6655B1C049DB}">
      <dgm:prSet/>
      <dgm:spPr/>
      <dgm:t>
        <a:bodyPr/>
        <a:lstStyle/>
        <a:p>
          <a:pPr latinLnBrk="1"/>
          <a:endParaRPr lang="ko-KR" altLang="en-US"/>
        </a:p>
      </dgm:t>
    </dgm:pt>
    <dgm:pt modelId="{9BBF5EF0-A836-4CCE-BFE1-FF5D5A62B741}" type="parTrans" cxnId="{C4CF4C87-40A1-49E4-9199-6655B1C049DB}">
      <dgm:prSet/>
      <dgm:spPr/>
      <dgm:t>
        <a:bodyPr/>
        <a:lstStyle/>
        <a:p>
          <a:pPr latinLnBrk="1"/>
          <a:endParaRPr lang="ko-KR" altLang="en-US"/>
        </a:p>
      </dgm:t>
    </dgm:pt>
    <dgm:pt modelId="{B78FA961-1D82-47C2-8E90-C965758CAC3D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rPr>
            <a:t>‘</a:t>
          </a:r>
          <a:r>
            <a:rPr lang="ko-KR" altLang="en-US" sz="28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새우깡</a:t>
          </a:r>
          <a:r>
            <a: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rPr>
            <a:t>’</a:t>
          </a:r>
          <a:r>
            <a: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rPr>
            <a:t> 텍스트 추출</a:t>
          </a:r>
          <a:endParaRPr lang="ko-KR" altLang="en-US" sz="16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3C1F91DC-B6E5-4400-9B4A-FA4185A78571}" type="parTrans" cxnId="{EDCA0B8C-C16D-40EF-A681-5998F2B27F6B}">
      <dgm:prSet/>
      <dgm:spPr/>
      <dgm:t>
        <a:bodyPr/>
        <a:lstStyle/>
        <a:p>
          <a:pPr latinLnBrk="1"/>
          <a:endParaRPr lang="ko-KR" altLang="en-US"/>
        </a:p>
      </dgm:t>
    </dgm:pt>
    <dgm:pt modelId="{A0DA4B44-401B-40CC-A593-5617EAB03F6A}" type="sibTrans" cxnId="{EDCA0B8C-C16D-40EF-A681-5998F2B27F6B}">
      <dgm:prSet/>
      <dgm:spPr/>
      <dgm:t>
        <a:bodyPr/>
        <a:lstStyle/>
        <a:p>
          <a:pPr latinLnBrk="1"/>
          <a:endParaRPr lang="ko-KR" altLang="en-US"/>
        </a:p>
      </dgm:t>
    </dgm:pt>
    <dgm:pt modelId="{68E2B163-09B6-41A4-A507-70C6D0263228}" type="pres">
      <dgm:prSet presAssocID="{5027DC07-1A45-4F01-9E5E-D02E2A4742C8}" presName="CompostProcess" presStyleCnt="0">
        <dgm:presLayoutVars>
          <dgm:dir/>
          <dgm:resizeHandles val="exact"/>
        </dgm:presLayoutVars>
      </dgm:prSet>
      <dgm:spPr/>
    </dgm:pt>
    <dgm:pt modelId="{009D8661-74A8-4B19-BB5F-F22F3B71CCF5}" type="pres">
      <dgm:prSet presAssocID="{5027DC07-1A45-4F01-9E5E-D02E2A4742C8}" presName="arrow" presStyleLbl="bgShp" presStyleIdx="0" presStyleCnt="1"/>
      <dgm:spPr/>
    </dgm:pt>
    <dgm:pt modelId="{2519BD4A-2DB6-45FE-B7D1-D901D0AAC27D}" type="pres">
      <dgm:prSet presAssocID="{5027DC07-1A45-4F01-9E5E-D02E2A4742C8}" presName="linearProcess" presStyleCnt="0"/>
      <dgm:spPr/>
    </dgm:pt>
    <dgm:pt modelId="{47FC2991-D88B-4046-90BD-FD162653BF23}" type="pres">
      <dgm:prSet presAssocID="{349C86CF-90F9-42D4-9271-30A00B540A98}" presName="textNode" presStyleLbl="node1" presStyleIdx="0" presStyleCnt="4" custLinFactX="300000" custLinFactNeighborX="300099" custLinFactNeighborY="0">
        <dgm:presLayoutVars>
          <dgm:bulletEnabled val="1"/>
        </dgm:presLayoutVars>
      </dgm:prSet>
      <dgm:spPr/>
    </dgm:pt>
    <dgm:pt modelId="{C1D736EB-BFD7-412A-87AE-758C723D087A}" type="pres">
      <dgm:prSet presAssocID="{E512674A-0FAD-4F5A-9057-90D45D93F394}" presName="sibTrans" presStyleCnt="0"/>
      <dgm:spPr/>
    </dgm:pt>
    <dgm:pt modelId="{C28975BD-5F94-42F1-9DA9-705D4684D7AD}" type="pres">
      <dgm:prSet presAssocID="{B78FA961-1D82-47C2-8E90-C965758CAC3D}" presName="textNode" presStyleLbl="node1" presStyleIdx="1" presStyleCnt="4" custLinFactX="99513" custLinFactNeighborX="100000" custLinFactNeighborY="0">
        <dgm:presLayoutVars>
          <dgm:bulletEnabled val="1"/>
        </dgm:presLayoutVars>
      </dgm:prSet>
      <dgm:spPr/>
    </dgm:pt>
    <dgm:pt modelId="{8587EFE7-606D-40C7-AC21-40950454B2B6}" type="pres">
      <dgm:prSet presAssocID="{A0DA4B44-401B-40CC-A593-5617EAB03F6A}" presName="sibTrans" presStyleCnt="0"/>
      <dgm:spPr/>
    </dgm:pt>
    <dgm:pt modelId="{58424091-B4D7-4F39-AF88-515421377515}" type="pres">
      <dgm:prSet presAssocID="{A1E58621-1AEA-4B13-AD21-8F9EFB1AD57D}" presName="textNode" presStyleLbl="node1" presStyleIdx="2" presStyleCnt="4" custLinFactX="-100000" custLinFactNeighborX="-100491" custLinFactNeighborY="0">
        <dgm:presLayoutVars>
          <dgm:bulletEnabled val="1"/>
        </dgm:presLayoutVars>
      </dgm:prSet>
      <dgm:spPr/>
    </dgm:pt>
    <dgm:pt modelId="{95DFC87F-37D4-483A-B5C2-9D042B38B411}" type="pres">
      <dgm:prSet presAssocID="{2FEB746D-7C5B-460A-81AA-7BC3D4FD6D1D}" presName="sibTrans" presStyleCnt="0"/>
      <dgm:spPr/>
    </dgm:pt>
    <dgm:pt modelId="{CC357217-E0D7-4695-B522-454C44A0D7BA}" type="pres">
      <dgm:prSet presAssocID="{A59DB658-2276-4C41-B622-8BAAE7DE2330}" presName="textNode" presStyleLbl="node1" presStyleIdx="3" presStyleCnt="4" custLinFactX="-300000" custLinFactNeighborX="-300098" custLinFactNeighborY="0">
        <dgm:presLayoutVars>
          <dgm:bulletEnabled val="1"/>
        </dgm:presLayoutVars>
      </dgm:prSet>
      <dgm:spPr/>
    </dgm:pt>
  </dgm:ptLst>
  <dgm:cxnLst>
    <dgm:cxn modelId="{18B4A602-CDCC-4813-AEFC-6B8B83E3B346}" type="presOf" srcId="{349C86CF-90F9-42D4-9271-30A00B540A98}" destId="{47FC2991-D88B-4046-90BD-FD162653BF23}" srcOrd="0" destOrd="0" presId="urn:microsoft.com/office/officeart/2005/8/layout/hProcess9"/>
    <dgm:cxn modelId="{46991305-9F8B-41C1-8575-291D5635560D}" type="presOf" srcId="{A59DB658-2276-4C41-B622-8BAAE7DE2330}" destId="{CC357217-E0D7-4695-B522-454C44A0D7BA}" srcOrd="0" destOrd="0" presId="urn:microsoft.com/office/officeart/2005/8/layout/hProcess9"/>
    <dgm:cxn modelId="{6FF77011-515F-4547-89DD-C493E4D46817}" type="presOf" srcId="{A1E58621-1AEA-4B13-AD21-8F9EFB1AD57D}" destId="{58424091-B4D7-4F39-AF88-515421377515}" srcOrd="0" destOrd="0" presId="urn:microsoft.com/office/officeart/2005/8/layout/hProcess9"/>
    <dgm:cxn modelId="{FB848828-EDF0-4FA0-AF05-E94C33C76F1D}" type="presOf" srcId="{B78FA961-1D82-47C2-8E90-C965758CAC3D}" destId="{C28975BD-5F94-42F1-9DA9-705D4684D7AD}" srcOrd="0" destOrd="0" presId="urn:microsoft.com/office/officeart/2005/8/layout/hProcess9"/>
    <dgm:cxn modelId="{2E255D36-1D51-4E4E-99EA-A57F64BCB0FE}" srcId="{5027DC07-1A45-4F01-9E5E-D02E2A4742C8}" destId="{349C86CF-90F9-42D4-9271-30A00B540A98}" srcOrd="0" destOrd="0" parTransId="{3296D21C-0A83-4FC0-84FA-42E5F0443E00}" sibTransId="{E512674A-0FAD-4F5A-9057-90D45D93F394}"/>
    <dgm:cxn modelId="{101CDD64-55CC-44A9-865B-DCD5C23A8C5A}" type="presOf" srcId="{5027DC07-1A45-4F01-9E5E-D02E2A4742C8}" destId="{68E2B163-09B6-41A4-A507-70C6D0263228}" srcOrd="0" destOrd="0" presId="urn:microsoft.com/office/officeart/2005/8/layout/hProcess9"/>
    <dgm:cxn modelId="{9E981850-4CC3-4C2B-9A3C-4D5FB0CDCB10}" srcId="{5027DC07-1A45-4F01-9E5E-D02E2A4742C8}" destId="{A59DB658-2276-4C41-B622-8BAAE7DE2330}" srcOrd="3" destOrd="0" parTransId="{A29A3035-B408-43E4-8518-02365A0A9CD1}" sibTransId="{7C15B8D9-D632-4F4E-AFE2-F173E8CEE6E7}"/>
    <dgm:cxn modelId="{C4CF4C87-40A1-49E4-9199-6655B1C049DB}" srcId="{5027DC07-1A45-4F01-9E5E-D02E2A4742C8}" destId="{A1E58621-1AEA-4B13-AD21-8F9EFB1AD57D}" srcOrd="2" destOrd="0" parTransId="{9BBF5EF0-A836-4CCE-BFE1-FF5D5A62B741}" sibTransId="{2FEB746D-7C5B-460A-81AA-7BC3D4FD6D1D}"/>
    <dgm:cxn modelId="{EDCA0B8C-C16D-40EF-A681-5998F2B27F6B}" srcId="{5027DC07-1A45-4F01-9E5E-D02E2A4742C8}" destId="{B78FA961-1D82-47C2-8E90-C965758CAC3D}" srcOrd="1" destOrd="0" parTransId="{3C1F91DC-B6E5-4400-9B4A-FA4185A78571}" sibTransId="{A0DA4B44-401B-40CC-A593-5617EAB03F6A}"/>
    <dgm:cxn modelId="{CE74BD23-55A9-404A-9A8F-1A71DD116E23}" type="presParOf" srcId="{68E2B163-09B6-41A4-A507-70C6D0263228}" destId="{009D8661-74A8-4B19-BB5F-F22F3B71CCF5}" srcOrd="0" destOrd="0" presId="urn:microsoft.com/office/officeart/2005/8/layout/hProcess9"/>
    <dgm:cxn modelId="{2F315805-105B-4055-858D-3E030AF07E19}" type="presParOf" srcId="{68E2B163-09B6-41A4-A507-70C6D0263228}" destId="{2519BD4A-2DB6-45FE-B7D1-D901D0AAC27D}" srcOrd="1" destOrd="0" presId="urn:microsoft.com/office/officeart/2005/8/layout/hProcess9"/>
    <dgm:cxn modelId="{E1EB8C18-76BC-4B83-ADD8-E3395FBBBCAC}" type="presParOf" srcId="{2519BD4A-2DB6-45FE-B7D1-D901D0AAC27D}" destId="{47FC2991-D88B-4046-90BD-FD162653BF23}" srcOrd="0" destOrd="0" presId="urn:microsoft.com/office/officeart/2005/8/layout/hProcess9"/>
    <dgm:cxn modelId="{BC4BC07C-B2A6-4C8B-9DBC-A8C75619A60C}" type="presParOf" srcId="{2519BD4A-2DB6-45FE-B7D1-D901D0AAC27D}" destId="{C1D736EB-BFD7-412A-87AE-758C723D087A}" srcOrd="1" destOrd="0" presId="urn:microsoft.com/office/officeart/2005/8/layout/hProcess9"/>
    <dgm:cxn modelId="{560C72A4-29CE-4509-B39E-2E2F4978FDD0}" type="presParOf" srcId="{2519BD4A-2DB6-45FE-B7D1-D901D0AAC27D}" destId="{C28975BD-5F94-42F1-9DA9-705D4684D7AD}" srcOrd="2" destOrd="0" presId="urn:microsoft.com/office/officeart/2005/8/layout/hProcess9"/>
    <dgm:cxn modelId="{D165D0D5-CFD9-4353-A12B-0E40797BC701}" type="presParOf" srcId="{2519BD4A-2DB6-45FE-B7D1-D901D0AAC27D}" destId="{8587EFE7-606D-40C7-AC21-40950454B2B6}" srcOrd="3" destOrd="0" presId="urn:microsoft.com/office/officeart/2005/8/layout/hProcess9"/>
    <dgm:cxn modelId="{D8520B62-69B3-4094-8C21-BB72CA8959A5}" type="presParOf" srcId="{2519BD4A-2DB6-45FE-B7D1-D901D0AAC27D}" destId="{58424091-B4D7-4F39-AF88-515421377515}" srcOrd="4" destOrd="0" presId="urn:microsoft.com/office/officeart/2005/8/layout/hProcess9"/>
    <dgm:cxn modelId="{C6DEDEEB-8E5B-4667-8313-2640064A776D}" type="presParOf" srcId="{2519BD4A-2DB6-45FE-B7D1-D901D0AAC27D}" destId="{95DFC87F-37D4-483A-B5C2-9D042B38B411}" srcOrd="5" destOrd="0" presId="urn:microsoft.com/office/officeart/2005/8/layout/hProcess9"/>
    <dgm:cxn modelId="{CA49C21F-7B6C-4799-B73A-4B797C81094B}" type="presParOf" srcId="{2519BD4A-2DB6-45FE-B7D1-D901D0AAC27D}" destId="{CC357217-E0D7-4695-B522-454C44A0D7B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D8661-74A8-4B19-BB5F-F22F3B71CCF5}">
      <dsp:nvSpPr>
        <dsp:cNvPr id="0" name=""/>
        <dsp:cNvSpPr/>
      </dsp:nvSpPr>
      <dsp:spPr>
        <a:xfrm>
          <a:off x="823536" y="0"/>
          <a:ext cx="9333408" cy="393403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FC2991-D88B-4046-90BD-FD162653BF23}">
      <dsp:nvSpPr>
        <dsp:cNvPr id="0" name=""/>
        <dsp:cNvSpPr/>
      </dsp:nvSpPr>
      <dsp:spPr>
        <a:xfrm>
          <a:off x="8490872" y="1180209"/>
          <a:ext cx="2489608" cy="1573612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감성분석</a:t>
          </a:r>
        </a:p>
      </dsp:txBody>
      <dsp:txXfrm>
        <a:off x="8567689" y="1257026"/>
        <a:ext cx="2335974" cy="1419978"/>
      </dsp:txXfrm>
    </dsp:sp>
    <dsp:sp modelId="{C28975BD-5F94-42F1-9DA9-705D4684D7AD}">
      <dsp:nvSpPr>
        <dsp:cNvPr id="0" name=""/>
        <dsp:cNvSpPr/>
      </dsp:nvSpPr>
      <dsp:spPr>
        <a:xfrm>
          <a:off x="5648345" y="1180209"/>
          <a:ext cx="2489608" cy="1573612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116428"/>
                <a:satOff val="-2085"/>
                <a:lumOff val="8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16428"/>
                <a:satOff val="-2085"/>
                <a:lumOff val="8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16428"/>
                <a:satOff val="-2085"/>
                <a:lumOff val="8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‘</a:t>
          </a:r>
          <a:r>
            <a:rPr lang="ko-KR" altLang="en-US" sz="2800" kern="12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새우깡</a:t>
          </a:r>
          <a:r>
            <a:rPr lang="en-US" altLang="ko-KR" sz="2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’</a:t>
          </a:r>
          <a:r>
            <a:rPr lang="ko-KR" altLang="en-US" sz="2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텍스트 추출</a:t>
          </a:r>
          <a:endParaRPr lang="ko-KR" altLang="en-US" sz="16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725162" y="1257026"/>
        <a:ext cx="2335974" cy="1419978"/>
      </dsp:txXfrm>
    </dsp:sp>
    <dsp:sp modelId="{58424091-B4D7-4F39-AF88-515421377515}">
      <dsp:nvSpPr>
        <dsp:cNvPr id="0" name=""/>
        <dsp:cNvSpPr/>
      </dsp:nvSpPr>
      <dsp:spPr>
        <a:xfrm>
          <a:off x="2828730" y="1180209"/>
          <a:ext cx="2489608" cy="1573612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232855"/>
                <a:satOff val="-4171"/>
                <a:lumOff val="17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32855"/>
                <a:satOff val="-4171"/>
                <a:lumOff val="17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32855"/>
                <a:satOff val="-4171"/>
                <a:lumOff val="17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감성분석</a:t>
          </a:r>
        </a:p>
      </dsp:txBody>
      <dsp:txXfrm>
        <a:off x="2905547" y="1257026"/>
        <a:ext cx="2335974" cy="1419978"/>
      </dsp:txXfrm>
    </dsp:sp>
    <dsp:sp modelId="{CC357217-E0D7-4695-B522-454C44A0D7BA}">
      <dsp:nvSpPr>
        <dsp:cNvPr id="0" name=""/>
        <dsp:cNvSpPr/>
      </dsp:nvSpPr>
      <dsp:spPr>
        <a:xfrm>
          <a:off x="1" y="1180209"/>
          <a:ext cx="2489608" cy="1573612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전체 텍스트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(</a:t>
          </a:r>
          <a:r>
            <a:rPr lang="ko-KR" altLang="en-US" sz="1600" kern="12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혼술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600" kern="12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새우깡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술안주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)</a:t>
          </a:r>
          <a:endParaRPr lang="ko-KR" altLang="en-US" sz="16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76818" y="1257026"/>
        <a:ext cx="2335974" cy="1419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F276910-11DE-4D37-AB2A-89BF0127C51D}" type="datetime1">
              <a:rPr lang="ko-KR" altLang="en-US"/>
              <a:pPr lvl="0">
                <a:defRPr/>
              </a:pPr>
              <a:t>2019-01-18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6F1121-4CA8-4BAA-8677-52F1CCDAB1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noFill/>
          <a:ln>
            <a:headEnd w="med" len="med"/>
            <a:tailEnd w="med" len="med"/>
          </a:ln>
        </p:spPr>
      </p:sp>
      <p:sp>
        <p:nvSpPr>
          <p:cNvPr id="26627" name="Rectangle 5"/>
          <p:cNvSpPr>
            <a:spLocks noGrp="1" noChangeAspect="1"/>
          </p:cNvSpPr>
          <p:nvPr>
            <p:ph type="body" idx="4294967295"/>
          </p:nvPr>
        </p:nvSpPr>
        <p:spPr>
          <a:xfrm>
            <a:off x="684213" y="4341813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/>
              </a:rPr>
              <a:t>예를 들어, 어떤 블로그 또는 문서에 대한 전반적인 동의 여부를 측정하거나 정치인에 대한 유권자들의 태도를 파악하는 데 감성 분석을 이용할 수 있습니다. 감성 데이터는 종종 소셜 미디어 서비스, 그리고 리뷰, 코멘트, 토론 그룹과 같은 SNS와 유사한 사용자 생성 콘텐츠에서 파생됩니다. 따라서 데이터 세트는 '빅 데이터'로 간주될 만큼 대규모로 성장하는 경향이 있습니다.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noFill/>
          <a:ln>
            <a:headEnd w="med" len="med"/>
            <a:tailEnd w="med" len="med"/>
          </a:ln>
        </p:spPr>
      </p:sp>
      <p:sp>
        <p:nvSpPr>
          <p:cNvPr id="27651" name="Rectangle 5"/>
          <p:cNvSpPr>
            <a:spLocks noGrp="1" noChangeAspect="1"/>
          </p:cNvSpPr>
          <p:nvPr>
            <p:ph type="body" idx="4294967295"/>
          </p:nvPr>
        </p:nvSpPr>
        <p:spPr>
          <a:xfrm>
            <a:off x="684213" y="4341813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/>
              </a:rPr>
              <a:t>http://www.datamarket.kr/xe/board_HMbT21/25100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noFill/>
          <a:ln>
            <a:headEnd w="med" len="med"/>
            <a:tailEnd w="med" len="med"/>
          </a:ln>
        </p:spPr>
      </p:sp>
      <p:sp>
        <p:nvSpPr>
          <p:cNvPr id="28675" name="Rectangle 5"/>
          <p:cNvSpPr>
            <a:spLocks noGrp="1" noChangeAspect="1"/>
          </p:cNvSpPr>
          <p:nvPr>
            <p:ph type="body" idx="4294967295"/>
          </p:nvPr>
        </p:nvSpPr>
        <p:spPr>
          <a:xfrm>
            <a:off x="684213" y="4341813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>
              <a:defRPr/>
            </a:pPr>
            <a:r>
              <a:rPr lang="ko-KR" altLang="en-US">
                <a:ea typeface="굴림"/>
              </a:rPr>
              <a:t>Bi-LSTM 모델은 각 뜻풀이의 확률 값을 계산하여 최종적으로 300,000개에 달하는 뜻풀이를 긍정, 중립, 부정으로 분류하며, 긍정으로 분류된 뜻풀이 그룹에서 top-2500 긍정어 추출하며, 비슷한 방식으로 top-2500 부정어 추출 (상위 2,500개의 뜻풀이만을 대상으로 긍부정어를 찾는 이유는 2,500개 이상 넘어가면 기추출된 긍부정어들이 반복적으로 추출되기 때문)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70D4538E-50F7-42EB-995B-EDE25829B6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noFill/>
          <a:ln>
            <a:headEnd type="none" w="med" len="med"/>
            <a:tailEnd type="none" w="med" len="med"/>
          </a:ln>
        </p:spPr>
      </p:sp>
      <p:sp>
        <p:nvSpPr>
          <p:cNvPr id="29699" name="Rectangle 5">
            <a:extLst>
              <a:ext uri="{FF2B5EF4-FFF2-40B4-BE49-F238E27FC236}">
                <a16:creationId xmlns:a16="http://schemas.microsoft.com/office/drawing/2014/main" id="{E6C683EE-22E8-43C2-A1A3-D98DB77F65A9}"/>
              </a:ext>
            </a:extLst>
          </p:cNvPr>
          <p:cNvSpPr>
            <a:spLocks noGrp="1" noChangeAspect="1"/>
          </p:cNvSpPr>
          <p:nvPr>
            <p:ph type="body" idx="4294967295"/>
          </p:nvPr>
        </p:nvSpPr>
        <p:spPr bwMode="auto">
          <a:xfrm>
            <a:off x="684213" y="4341813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LSTM은 RNN(Recurrent Neural Network)에서 발생하는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길이가 길어질수록 역전파(Back-propagation) 시 기울기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(Gradient) 값이 줄어들어 학습 능력이 떨어지는 것을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보완한 모델이다. Bi-LSTM은 순차적 데이터에서 좋은 성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능을 보이며 입력된 데이터에 대해 양방향으로 학습이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가능한 딥러닝 기법이다. 본 논문에서는 수작업과 감성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사전으로 분류한 데이터를 학습시키기 위해 양방향으로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입력 정보를 받을 수 있는 Bi-LSTM 모델을 사용하였다.</a:t>
            </a:r>
          </a:p>
          <a:p>
            <a:pPr eaLnBrk="1" hangingPunct="1"/>
            <a:endParaRPr lang="ko-KR" altLang="en-US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http://dilab.kunsan.ac.kr/pub/hclt18c.pdf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61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60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9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6781800"/>
            <a:ext cx="12192000" cy="99059"/>
          </a:xfrm>
          <a:prstGeom prst="rect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15080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09600" y="511618"/>
            <a:ext cx="0" cy="6477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flipV="1">
            <a:off x="0" y="6781800"/>
            <a:ext cx="12192000" cy="99059"/>
          </a:xfrm>
          <a:prstGeom prst="rect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517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5469" y="421176"/>
            <a:ext cx="10977885" cy="83440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6995CDE-6E30-4410-B246-D708CADA48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67779E3-97FF-4AAC-B70A-483C3EEB01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B08EB82-BD52-4638-BB6D-61566BFBD3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A68879-5160-4E4A-860F-79C0A44938B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30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87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3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8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64654"/>
            <a:ext cx="2743200" cy="365125"/>
          </a:xfrm>
        </p:spPr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4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47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8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34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EC892-473C-4C5E-85C8-2BE472A89746}" type="datetimeFigureOut">
              <a:rPr lang="ko-KR" altLang="en-US" smtClean="0"/>
              <a:t>2019-01-18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2081-820F-4168-B924-3EEB70EEDD7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28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hart" Target="../charts/chart3.xml"/><Relationship Id="rId7" Type="http://schemas.openxmlformats.org/officeDocument/2006/relationships/image" Target="../media/image42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5.xml"/><Relationship Id="rId7" Type="http://schemas.openxmlformats.org/officeDocument/2006/relationships/image" Target="../media/image42.sv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5" Type="http://schemas.openxmlformats.org/officeDocument/2006/relationships/image" Target="../media/image48.sv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7.xml"/><Relationship Id="rId7" Type="http://schemas.openxmlformats.org/officeDocument/2006/relationships/image" Target="../media/image42.sv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4.sv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11" Type="http://schemas.openxmlformats.org/officeDocument/2006/relationships/image" Target="../media/image60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46.svg"/><Relationship Id="rId5" Type="http://schemas.openxmlformats.org/officeDocument/2006/relationships/chart" Target="../charts/chart9.xml"/><Relationship Id="rId10" Type="http://schemas.openxmlformats.org/officeDocument/2006/relationships/image" Target="../media/image45.png"/><Relationship Id="rId4" Type="http://schemas.openxmlformats.org/officeDocument/2006/relationships/chart" Target="../charts/chart8.xml"/><Relationship Id="rId9" Type="http://schemas.openxmlformats.org/officeDocument/2006/relationships/image" Target="../media/image4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sv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46.svg"/><Relationship Id="rId5" Type="http://schemas.openxmlformats.org/officeDocument/2006/relationships/chart" Target="../charts/chart11.xml"/><Relationship Id="rId10" Type="http://schemas.openxmlformats.org/officeDocument/2006/relationships/image" Target="../media/image45.png"/><Relationship Id="rId4" Type="http://schemas.openxmlformats.org/officeDocument/2006/relationships/chart" Target="../charts/chart10.xml"/><Relationship Id="rId9" Type="http://schemas.openxmlformats.org/officeDocument/2006/relationships/image" Target="../media/image4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13.xml"/><Relationship Id="rId7" Type="http://schemas.openxmlformats.org/officeDocument/2006/relationships/image" Target="../media/image42.sv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11" Type="http://schemas.openxmlformats.org/officeDocument/2006/relationships/image" Target="../media/image58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4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11" Type="http://schemas.openxmlformats.org/officeDocument/2006/relationships/image" Target="../media/image58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04757" y="1228724"/>
            <a:ext cx="3638551" cy="36385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2276475"/>
            <a:ext cx="12192000" cy="1933575"/>
          </a:xfrm>
          <a:prstGeom prst="rect">
            <a:avLst/>
          </a:prstGeom>
          <a:solidFill>
            <a:schemeClr val="tx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81175" y="2049462"/>
            <a:ext cx="9144000" cy="238760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R" altLang="en-US" sz="3800" b="1" dirty="0" err="1">
                <a:solidFill>
                  <a:schemeClr val="bg1"/>
                </a:solidFill>
                <a:latin typeface="맑은 고딕"/>
                <a:cs typeface="Open Sans Semibold"/>
              </a:rPr>
              <a:t>트위터</a:t>
            </a:r>
            <a:r>
              <a:rPr lang="ko-KR" altLang="en-US" sz="3800" b="1" dirty="0">
                <a:solidFill>
                  <a:schemeClr val="bg1"/>
                </a:solidFill>
                <a:latin typeface="맑은 고딕"/>
                <a:cs typeface="Open Sans Semibold"/>
              </a:rPr>
              <a:t> </a:t>
            </a:r>
            <a:r>
              <a:rPr lang="ko-KR" altLang="en-US" sz="3800" b="1" dirty="0" err="1">
                <a:solidFill>
                  <a:schemeClr val="bg1"/>
                </a:solidFill>
                <a:latin typeface="맑은 고딕"/>
                <a:cs typeface="Open Sans Semibold"/>
              </a:rPr>
              <a:t>트렌드</a:t>
            </a:r>
            <a:r>
              <a:rPr lang="ko-KR" altLang="en-US" sz="3800" b="1" dirty="0">
                <a:solidFill>
                  <a:schemeClr val="bg1"/>
                </a:solidFill>
                <a:latin typeface="맑은 고딕"/>
                <a:cs typeface="Open Sans Semibold"/>
              </a:rPr>
              <a:t> 분석을 통한</a:t>
            </a:r>
            <a:r>
              <a:rPr lang="en-US" altLang="ko-KR" sz="3800" b="1" dirty="0">
                <a:solidFill>
                  <a:schemeClr val="bg1"/>
                </a:solidFill>
                <a:latin typeface="맑은 고딕"/>
                <a:cs typeface="Open Sans Semibold"/>
              </a:rPr>
              <a:t> </a:t>
            </a:r>
            <a:r>
              <a:rPr lang="ko-KR" altLang="en-US" sz="3800" b="1" dirty="0">
                <a:solidFill>
                  <a:schemeClr val="bg1"/>
                </a:solidFill>
                <a:latin typeface="맑은 고딕"/>
                <a:cs typeface="Open Sans Semibold"/>
              </a:rPr>
              <a:t>신제품 개발</a:t>
            </a:r>
            <a:br>
              <a:rPr lang="ko-KR" altLang="en-US" sz="3800" b="1" dirty="0">
                <a:solidFill>
                  <a:schemeClr val="bg1"/>
                </a:solidFill>
                <a:latin typeface="맑은 고딕"/>
                <a:cs typeface="Open Sans Semibold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/>
                <a:cs typeface="Open Sans Semibold"/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  <a:latin typeface="맑은 고딕"/>
                <a:cs typeface="Open Sans Semibold"/>
              </a:rPr>
              <a:t>새로운 맛을 찾아서</a:t>
            </a:r>
            <a:endParaRPr lang="ko-KR" altLang="en-US" sz="3800" b="1" dirty="0">
              <a:solidFill>
                <a:schemeClr val="bg1"/>
              </a:solidFill>
              <a:latin typeface="맑은 고딕"/>
              <a:cs typeface="Open Sans S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2875" y="5229225"/>
            <a:ext cx="324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BOAZ 10</a:t>
            </a:r>
            <a:r>
              <a:rPr lang="ko-KR" altLang="en-US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lang="en-US" altLang="ko-KR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 </a:t>
            </a:r>
            <a:r>
              <a:rPr lang="ko-KR" altLang="en-US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</a:t>
            </a:r>
            <a:r>
              <a:rPr lang="en-US" altLang="ko-KR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 예림</a:t>
            </a:r>
            <a:r>
              <a:rPr lang="en-US" altLang="ko-KR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홍 예지</a:t>
            </a:r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3314" y="1720686"/>
            <a:ext cx="2520000" cy="25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069370" y="3027180"/>
            <a:ext cx="0" cy="3600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23210" y="3027180"/>
            <a:ext cx="0" cy="3600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3314" y="4823290"/>
            <a:ext cx="25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</a:rPr>
              <a:t>• </a:t>
            </a:r>
            <a:r>
              <a:rPr lang="en-US" altLang="ko-KR" sz="1400" b="1" dirty="0"/>
              <a:t>Python</a:t>
            </a:r>
            <a:r>
              <a:rPr lang="ko-KR" altLang="en-US" sz="1400" b="1" dirty="0"/>
              <a:t>을 이용하여 </a:t>
            </a:r>
            <a:endParaRPr lang="en-US" altLang="ko-KR" sz="1400" b="1" dirty="0"/>
          </a:p>
          <a:p>
            <a:r>
              <a:rPr lang="ko-KR" altLang="en-US" sz="1400" b="1" dirty="0"/>
              <a:t>  트위터 데이터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수집 </a:t>
            </a:r>
            <a:endParaRPr lang="en-US" altLang="ko-KR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63314" y="4409874"/>
            <a:ext cx="2520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트위터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크롤링</a:t>
            </a:r>
            <a:endParaRPr 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6000" y="4823290"/>
            <a:ext cx="25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</a:rPr>
              <a:t>• ‘</a:t>
            </a:r>
            <a:r>
              <a:rPr lang="en-US" altLang="ko-KR" sz="1400" b="1" dirty="0"/>
              <a:t>KONLPY’</a:t>
            </a:r>
            <a:r>
              <a:rPr lang="ko-KR" altLang="en-US" sz="1400" b="1" dirty="0"/>
              <a:t>패키지 사용</a:t>
            </a:r>
            <a:endParaRPr lang="en-US" altLang="ko-KR" sz="1400" b="1" dirty="0"/>
          </a:p>
          <a:p>
            <a:r>
              <a:rPr lang="en-US" altLang="ko-KR" sz="1400" b="1" dirty="0">
                <a:latin typeface="맑은 고딕" panose="020B0503020000020004" pitchFamily="50" charset="-127"/>
              </a:rPr>
              <a:t>• </a:t>
            </a:r>
            <a:r>
              <a:rPr lang="ko-KR" altLang="en-US" sz="1400" b="1" dirty="0">
                <a:latin typeface="맑은 고딕" panose="020B0503020000020004" pitchFamily="50" charset="-127"/>
              </a:rPr>
              <a:t>형태소 분석 등의 </a:t>
            </a:r>
            <a:r>
              <a:rPr lang="ko-KR" altLang="en-US" sz="1400" b="1" dirty="0" err="1">
                <a:latin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</a:rPr>
              <a:t> </a:t>
            </a:r>
            <a:endParaRPr lang="en-US" altLang="ko-KR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908687" y="4823290"/>
            <a:ext cx="25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전처리된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텍스트를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감성분석을 통해 스코어링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DD714-6105-45A6-B7FB-41EE5566E21E}"/>
              </a:ext>
            </a:extLst>
          </p:cNvPr>
          <p:cNvSpPr txBox="1"/>
          <p:nvPr/>
        </p:nvSpPr>
        <p:spPr>
          <a:xfrm>
            <a:off x="803865" y="641704"/>
            <a:ext cx="440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분석 방법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9D0045-50D5-40EA-BF07-487FCE3475DD}"/>
              </a:ext>
            </a:extLst>
          </p:cNvPr>
          <p:cNvSpPr txBox="1"/>
          <p:nvPr/>
        </p:nvSpPr>
        <p:spPr>
          <a:xfrm>
            <a:off x="4836000" y="4411067"/>
            <a:ext cx="2520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텍스트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전처리</a:t>
            </a:r>
            <a:endParaRPr 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08C2FA-B9CA-4343-AEA5-4F710274DE91}"/>
              </a:ext>
            </a:extLst>
          </p:cNvPr>
          <p:cNvSpPr txBox="1"/>
          <p:nvPr/>
        </p:nvSpPr>
        <p:spPr>
          <a:xfrm>
            <a:off x="8908686" y="4409874"/>
            <a:ext cx="25200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Semibold" panose="020B0706030804020204" pitchFamily="34" charset="0"/>
              </a:rPr>
              <a:t>감성분석</a:t>
            </a:r>
            <a:endParaRPr 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30" name="Rounded Rectangle 1">
            <a:extLst>
              <a:ext uri="{FF2B5EF4-FFF2-40B4-BE49-F238E27FC236}">
                <a16:creationId xmlns:a16="http://schemas.microsoft.com/office/drawing/2014/main" id="{FF6ABC47-8598-444F-9A07-C6671864DD21}"/>
              </a:ext>
            </a:extLst>
          </p:cNvPr>
          <p:cNvSpPr/>
          <p:nvPr/>
        </p:nvSpPr>
        <p:spPr>
          <a:xfrm>
            <a:off x="4836000" y="1720686"/>
            <a:ext cx="2520000" cy="25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id="{1DF467BF-63A2-4E2C-9ABF-0460FC7043D7}"/>
              </a:ext>
            </a:extLst>
          </p:cNvPr>
          <p:cNvSpPr/>
          <p:nvPr/>
        </p:nvSpPr>
        <p:spPr>
          <a:xfrm>
            <a:off x="8908686" y="1758712"/>
            <a:ext cx="2520000" cy="25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0C457507-241B-4EF5-88B6-F14A523C2D9F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" name="Picture 2" descr="í¸ìí° ë¡ê³  ìì´ì½ ëª¨ì JPG PNG / ë¯¸ëëì¨ë¨ì">
            <a:extLst>
              <a:ext uri="{FF2B5EF4-FFF2-40B4-BE49-F238E27FC236}">
                <a16:creationId xmlns:a16="http://schemas.microsoft.com/office/drawing/2014/main" id="{5E04DE66-D4B7-4C00-907C-C92751A7A86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14" y="189730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EDB495-5995-4C76-B84E-1DFDF4F119E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897306"/>
            <a:ext cx="2160000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D404F0-16DC-4F4C-9C53-14B535C925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88686" y="1947180"/>
            <a:ext cx="2160000" cy="216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7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49693F-0C41-4A77-B68A-23214BBCCD92}"/>
              </a:ext>
            </a:extLst>
          </p:cNvPr>
          <p:cNvGrpSpPr/>
          <p:nvPr/>
        </p:nvGrpSpPr>
        <p:grpSpPr>
          <a:xfrm>
            <a:off x="0" y="2180231"/>
            <a:ext cx="12192000" cy="2761488"/>
            <a:chOff x="0" y="2180231"/>
            <a:chExt cx="12192000" cy="276148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5183D72-0505-44F7-8D36-9B1B6482E54A}"/>
                </a:ext>
              </a:extLst>
            </p:cNvPr>
            <p:cNvSpPr/>
            <p:nvPr/>
          </p:nvSpPr>
          <p:spPr>
            <a:xfrm>
              <a:off x="0" y="2180231"/>
              <a:ext cx="12192000" cy="2761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704FD-6A33-41DE-BFBE-D22D2B9494DD}"/>
                </a:ext>
              </a:extLst>
            </p:cNvPr>
            <p:cNvSpPr txBox="1"/>
            <p:nvPr/>
          </p:nvSpPr>
          <p:spPr>
            <a:xfrm>
              <a:off x="2137702" y="2976201"/>
              <a:ext cx="185178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02.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413989-A115-4850-9147-D270A86BD875}"/>
                </a:ext>
              </a:extLst>
            </p:cNvPr>
            <p:cNvSpPr txBox="1"/>
            <p:nvPr/>
          </p:nvSpPr>
          <p:spPr>
            <a:xfrm>
              <a:off x="3880487" y="2960811"/>
              <a:ext cx="53477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altLang="ko-KR" sz="7200" b="1" dirty="0"/>
                <a:t>Crawling</a:t>
              </a:r>
              <a:endParaRPr lang="en-US" altLang="ko-KR" sz="7000" b="1" dirty="0">
                <a:latin typeface="한컴 소망 B" panose="02020603020101020101" pitchFamily="18" charset="-127"/>
                <a:ea typeface="한컴 소망 M" panose="02020603020101020101" pitchFamily="18" charset="-127"/>
                <a:cs typeface="Open Sans" panose="020B0606030504020204" pitchFamily="34" charset="0"/>
              </a:endParaRPr>
            </a:p>
          </p:txBody>
        </p:sp>
        <p:sp>
          <p:nvSpPr>
            <p:cNvPr id="12" name="Isosceles Triangle 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F87D7D-7F83-474A-85CE-AADA29015825}"/>
                </a:ext>
              </a:extLst>
            </p:cNvPr>
            <p:cNvSpPr/>
            <p:nvPr/>
          </p:nvSpPr>
          <p:spPr>
            <a:xfrm rot="5400000">
              <a:off x="10350101" y="3200975"/>
              <a:ext cx="720000" cy="7200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F3CCCE9-3857-44B3-B99B-F4017B8EFD69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7576" y="0"/>
            <a:ext cx="6164425" cy="6783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5D2FF-77B4-4372-81D1-F6550A3759D5}"/>
              </a:ext>
            </a:extLst>
          </p:cNvPr>
          <p:cNvSpPr txBox="1"/>
          <p:nvPr/>
        </p:nvSpPr>
        <p:spPr>
          <a:xfrm>
            <a:off x="803865" y="641704"/>
            <a:ext cx="390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02. Crawling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216A695-17A0-457D-A643-FFCDCC9F7D0D}"/>
              </a:ext>
            </a:extLst>
          </p:cNvPr>
          <p:cNvSpPr/>
          <p:nvPr/>
        </p:nvSpPr>
        <p:spPr>
          <a:xfrm>
            <a:off x="551865" y="441358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FA034C4-1D2B-4936-823B-AFA69E089978}"/>
              </a:ext>
            </a:extLst>
          </p:cNvPr>
          <p:cNvSpPr/>
          <p:nvPr/>
        </p:nvSpPr>
        <p:spPr>
          <a:xfrm>
            <a:off x="551865" y="218449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A831BE-6838-424F-9EE0-10DD6F553CBD}"/>
              </a:ext>
            </a:extLst>
          </p:cNvPr>
          <p:cNvSpPr/>
          <p:nvPr/>
        </p:nvSpPr>
        <p:spPr>
          <a:xfrm>
            <a:off x="551865" y="3299040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776DE-48CF-467A-87FB-1B3E29629A2D}"/>
              </a:ext>
            </a:extLst>
          </p:cNvPr>
          <p:cNvSpPr txBox="1"/>
          <p:nvPr/>
        </p:nvSpPr>
        <p:spPr>
          <a:xfrm>
            <a:off x="945265" y="2125829"/>
            <a:ext cx="483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2017. 01. 01 ~ 2018. 11. 30</a:t>
            </a:r>
            <a:r>
              <a:rPr lang="ko-KR" altLang="en-US" b="1" dirty="0"/>
              <a:t> 트위터 게시글</a:t>
            </a:r>
            <a:endParaRPr lang="en-US" alt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666AA-54BA-45BA-8EC4-234FAC935765}"/>
              </a:ext>
            </a:extLst>
          </p:cNvPr>
          <p:cNvSpPr txBox="1"/>
          <p:nvPr/>
        </p:nvSpPr>
        <p:spPr>
          <a:xfrm>
            <a:off x="945265" y="3271400"/>
            <a:ext cx="483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  <a:r>
              <a:rPr lang="ko-KR" altLang="en-US" b="1" dirty="0"/>
              <a:t>를 쓰지않고 순수 </a:t>
            </a:r>
            <a:r>
              <a:rPr lang="ko-KR" altLang="en-US" b="1" dirty="0" err="1"/>
              <a:t>웹크롤링을</a:t>
            </a:r>
            <a:r>
              <a:rPr lang="ko-KR" altLang="en-US" b="1" dirty="0"/>
              <a:t> 이용</a:t>
            </a:r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en-US" altLang="ko-KR" b="1" dirty="0" err="1"/>
              <a:t>BeautifulSoup</a:t>
            </a:r>
            <a:r>
              <a:rPr lang="ko-KR" altLang="en-US" b="1" dirty="0"/>
              <a:t> 라이브러리 활용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164E1-9FA6-4AC9-BA77-0EA2E003A216}"/>
              </a:ext>
            </a:extLst>
          </p:cNvPr>
          <p:cNvSpPr txBox="1"/>
          <p:nvPr/>
        </p:nvSpPr>
        <p:spPr>
          <a:xfrm>
            <a:off x="945265" y="4362839"/>
            <a:ext cx="476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 err="1"/>
              <a:t>혼술</a:t>
            </a:r>
            <a:r>
              <a:rPr lang="en-US" altLang="ko-KR" b="1" dirty="0"/>
              <a:t>’, ‘</a:t>
            </a:r>
            <a:r>
              <a:rPr lang="ko-KR" altLang="en-US" b="1" dirty="0" err="1"/>
              <a:t>새우깡</a:t>
            </a:r>
            <a:r>
              <a:rPr lang="ko-KR" altLang="en-US" b="1" dirty="0"/>
              <a:t>‘</a:t>
            </a:r>
            <a:r>
              <a:rPr lang="en-US" altLang="ko-KR" b="1" dirty="0"/>
              <a:t>, ‘</a:t>
            </a:r>
            <a:r>
              <a:rPr lang="ko-KR" altLang="en-US" b="1" dirty="0"/>
              <a:t>술안주’ 세 단어와의 연관성</a:t>
            </a:r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총 약 </a:t>
            </a:r>
            <a:r>
              <a:rPr lang="en-US" altLang="ko-KR" b="1" dirty="0"/>
              <a:t>6</a:t>
            </a:r>
            <a:r>
              <a:rPr lang="ko-KR" altLang="en-US" b="1" dirty="0"/>
              <a:t>만 개의 텍스트 데이터 확보</a:t>
            </a:r>
            <a:endParaRPr lang="en-US" altLang="ko-KR" b="1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7FB3664-32E2-4013-A537-8F16EE2CEC3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7E97C-697B-432E-94D1-78CFC1F4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9" y="557142"/>
            <a:ext cx="5705776" cy="57978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49693F-0C41-4A77-B68A-23214BBCCD92}"/>
              </a:ext>
            </a:extLst>
          </p:cNvPr>
          <p:cNvGrpSpPr/>
          <p:nvPr/>
        </p:nvGrpSpPr>
        <p:grpSpPr>
          <a:xfrm>
            <a:off x="0" y="2180231"/>
            <a:ext cx="12192000" cy="2761488"/>
            <a:chOff x="0" y="2180231"/>
            <a:chExt cx="12192000" cy="276148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5183D72-0505-44F7-8D36-9B1B6482E54A}"/>
                </a:ext>
              </a:extLst>
            </p:cNvPr>
            <p:cNvSpPr/>
            <p:nvPr/>
          </p:nvSpPr>
          <p:spPr>
            <a:xfrm>
              <a:off x="0" y="2180231"/>
              <a:ext cx="12192000" cy="2761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704FD-6A33-41DE-BFBE-D22D2B9494DD}"/>
                </a:ext>
              </a:extLst>
            </p:cNvPr>
            <p:cNvSpPr txBox="1"/>
            <p:nvPr/>
          </p:nvSpPr>
          <p:spPr>
            <a:xfrm>
              <a:off x="2126479" y="2976201"/>
              <a:ext cx="187423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03.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413989-A115-4850-9147-D270A86BD875}"/>
                </a:ext>
              </a:extLst>
            </p:cNvPr>
            <p:cNvSpPr txBox="1"/>
            <p:nvPr/>
          </p:nvSpPr>
          <p:spPr>
            <a:xfrm>
              <a:off x="3880487" y="2960811"/>
              <a:ext cx="534771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ko-KR" altLang="en-US" sz="7000" b="1" dirty="0" err="1">
                  <a:latin typeface="한컴 소망 B" panose="02020603020101020101" pitchFamily="18" charset="-127"/>
                  <a:ea typeface="한컴 소망 M" panose="02020603020101020101" pitchFamily="18" charset="-127"/>
                  <a:cs typeface="Open Sans" panose="020B0606030504020204" pitchFamily="34" charset="0"/>
                </a:rPr>
                <a:t>전처리</a:t>
              </a:r>
              <a:endParaRPr lang="en-US" altLang="ko-KR" sz="7000" b="1" dirty="0">
                <a:latin typeface="한컴 소망 B" panose="02020603020101020101" pitchFamily="18" charset="-127"/>
                <a:ea typeface="한컴 소망 M" panose="02020603020101020101" pitchFamily="18" charset="-127"/>
                <a:cs typeface="Open Sans" panose="020B0606030504020204" pitchFamily="34" charset="0"/>
              </a:endParaRPr>
            </a:p>
          </p:txBody>
        </p:sp>
        <p:sp>
          <p:nvSpPr>
            <p:cNvPr id="12" name="Isosceles Triangle 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F87D7D-7F83-474A-85CE-AADA29015825}"/>
                </a:ext>
              </a:extLst>
            </p:cNvPr>
            <p:cNvSpPr/>
            <p:nvPr/>
          </p:nvSpPr>
          <p:spPr>
            <a:xfrm rot="5400000">
              <a:off x="10350101" y="3200975"/>
              <a:ext cx="720000" cy="7200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60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 err="1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FB71D4-3F5E-4669-B729-E23A4E14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5" y="1740817"/>
            <a:ext cx="6904929" cy="4505135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DC53D69-5583-4E99-AC9D-CD9C6CCBC234}"/>
              </a:ext>
            </a:extLst>
          </p:cNvPr>
          <p:cNvSpPr txBox="1"/>
          <p:nvPr/>
        </p:nvSpPr>
        <p:spPr>
          <a:xfrm>
            <a:off x="6956729" y="3429000"/>
            <a:ext cx="5512867" cy="112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불필요한 정보가 많음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정제 필요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래픽 19" descr="전구">
            <a:extLst>
              <a:ext uri="{FF2B5EF4-FFF2-40B4-BE49-F238E27FC236}">
                <a16:creationId xmlns:a16="http://schemas.microsoft.com/office/drawing/2014/main" id="{D0D3175B-8A3D-4B2D-BA9F-2B04DF173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872" y="2084032"/>
            <a:ext cx="780583" cy="78058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 err="1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A3D4B08-B831-4C83-8678-816C84FA2E4E}"/>
              </a:ext>
            </a:extLst>
          </p:cNvPr>
          <p:cNvSpPr/>
          <p:nvPr/>
        </p:nvSpPr>
        <p:spPr>
          <a:xfrm>
            <a:off x="6518352" y="2834345"/>
            <a:ext cx="5374105" cy="2889883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758F9-3FF0-40BE-8C9F-72EE8BDC3271}"/>
              </a:ext>
            </a:extLst>
          </p:cNvPr>
          <p:cNvSpPr txBox="1"/>
          <p:nvPr/>
        </p:nvSpPr>
        <p:spPr>
          <a:xfrm>
            <a:off x="6326472" y="1222730"/>
            <a:ext cx="5374105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“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Konlpy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한글 자연어처리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7F65A2-1917-4098-98A6-027C8A12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0" y="1978121"/>
            <a:ext cx="57150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563BFD-31DC-4B54-A3E2-553F7107518B}"/>
              </a:ext>
            </a:extLst>
          </p:cNvPr>
          <p:cNvSpPr txBox="1"/>
          <p:nvPr/>
        </p:nvSpPr>
        <p:spPr>
          <a:xfrm>
            <a:off x="6767899" y="3197580"/>
            <a:ext cx="4812631" cy="21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쉽고 간단한 사용법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상세한 문서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개방과 공유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730358-F3B3-46FF-8951-EA128AB2EC12}"/>
              </a:ext>
            </a:extLst>
          </p:cNvPr>
          <p:cNvSpPr txBox="1"/>
          <p:nvPr/>
        </p:nvSpPr>
        <p:spPr>
          <a:xfrm>
            <a:off x="1293541" y="1580881"/>
            <a:ext cx="4571988" cy="37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한글 자연어 처리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 err="1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8695D0C-2782-44A1-8B81-AA0641925827}"/>
              </a:ext>
            </a:extLst>
          </p:cNvPr>
          <p:cNvSpPr/>
          <p:nvPr/>
        </p:nvSpPr>
        <p:spPr>
          <a:xfrm>
            <a:off x="0" y="5099683"/>
            <a:ext cx="5928178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871135F-CB8F-4DE9-ABED-48266FE209D1}"/>
              </a:ext>
            </a:extLst>
          </p:cNvPr>
          <p:cNvSpPr/>
          <p:nvPr/>
        </p:nvSpPr>
        <p:spPr>
          <a:xfrm>
            <a:off x="1" y="3911379"/>
            <a:ext cx="5928178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478A527-1209-424B-B9FE-02511262054D}"/>
              </a:ext>
            </a:extLst>
          </p:cNvPr>
          <p:cNvSpPr/>
          <p:nvPr/>
        </p:nvSpPr>
        <p:spPr>
          <a:xfrm>
            <a:off x="0" y="2596128"/>
            <a:ext cx="5972300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9C8F9D9-4F1B-4B67-8745-CE89DC6B9C17}"/>
              </a:ext>
            </a:extLst>
          </p:cNvPr>
          <p:cNvSpPr/>
          <p:nvPr/>
        </p:nvSpPr>
        <p:spPr>
          <a:xfrm>
            <a:off x="0" y="1377498"/>
            <a:ext cx="5972300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AC0F6F-28AB-4864-ABD8-0F81EE99C0B6}"/>
              </a:ext>
            </a:extLst>
          </p:cNvPr>
          <p:cNvSpPr txBox="1"/>
          <p:nvPr/>
        </p:nvSpPr>
        <p:spPr>
          <a:xfrm>
            <a:off x="-782481" y="1491454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영어 대문자를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소문자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통일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FC58A-2A0B-4F72-BBFD-EAA457621B1F}"/>
              </a:ext>
            </a:extLst>
          </p:cNvPr>
          <p:cNvSpPr txBox="1"/>
          <p:nvPr/>
        </p:nvSpPr>
        <p:spPr>
          <a:xfrm>
            <a:off x="327958" y="3859111"/>
            <a:ext cx="56134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무의미한 단어 제거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혼술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술안주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소주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맥주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E62E91-644F-4DEC-97EA-20FA4FC03E4A}"/>
              </a:ext>
            </a:extLst>
          </p:cNvPr>
          <p:cNvSpPr txBox="1"/>
          <p:nvPr/>
        </p:nvSpPr>
        <p:spPr>
          <a:xfrm>
            <a:off x="234970" y="2580739"/>
            <a:ext cx="5196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불용어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제거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불필요한 공백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구두점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숫자 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42CED2-0FDB-499D-A92E-461C3888314C}"/>
              </a:ext>
            </a:extLst>
          </p:cNvPr>
          <p:cNvSpPr txBox="1"/>
          <p:nvPr/>
        </p:nvSpPr>
        <p:spPr>
          <a:xfrm>
            <a:off x="2062779" y="5211677"/>
            <a:ext cx="214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명사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추출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61CE41BB-1294-40E6-9C59-5BF6593ED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51251"/>
              </p:ext>
            </p:extLst>
          </p:nvPr>
        </p:nvGraphicFramePr>
        <p:xfrm>
          <a:off x="6760974" y="1815785"/>
          <a:ext cx="4744086" cy="40538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372043">
                  <a:extLst>
                    <a:ext uri="{9D8B030D-6E8A-4147-A177-3AD203B41FA5}">
                      <a16:colId xmlns:a16="http://schemas.microsoft.com/office/drawing/2014/main" val="3093987927"/>
                    </a:ext>
                  </a:extLst>
                </a:gridCol>
                <a:gridCol w="2372043">
                  <a:extLst>
                    <a:ext uri="{9D8B030D-6E8A-4147-A177-3AD203B41FA5}">
                      <a16:colId xmlns:a16="http://schemas.microsoft.com/office/drawing/2014/main" val="718951710"/>
                    </a:ext>
                  </a:extLst>
                </a:gridCol>
              </a:tblGrid>
              <a:tr h="394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단어</a:t>
                      </a:r>
                      <a:endParaRPr lang="ko-KR" altLang="en-US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빈도</a:t>
                      </a:r>
                      <a:endParaRPr lang="ko-KR" altLang="en-US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86670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n-ea"/>
                          <a:ea typeface="+mn-ea"/>
                        </a:rPr>
                        <a:t>오늘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1148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9090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남녀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1064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43263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혼밥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1028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45806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안주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75518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406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7476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친구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339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24206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스타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317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90488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생각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5209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279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54896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진짜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273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1822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AE2DCA3-39D7-42AC-9C8D-D5FE04A074E8}"/>
              </a:ext>
            </a:extLst>
          </p:cNvPr>
          <p:cNvSpPr txBox="1"/>
          <p:nvPr/>
        </p:nvSpPr>
        <p:spPr>
          <a:xfrm>
            <a:off x="7119350" y="1258351"/>
            <a:ext cx="40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년＇혼술＇명사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80AC4E5-2957-4757-B3BB-5C45C3D78468}"/>
              </a:ext>
            </a:extLst>
          </p:cNvPr>
          <p:cNvSpPr/>
          <p:nvPr/>
        </p:nvSpPr>
        <p:spPr>
          <a:xfrm>
            <a:off x="2895600" y="2189646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F182C045-CBB9-49EA-A8B4-1DCBDCFC9EC6}"/>
              </a:ext>
            </a:extLst>
          </p:cNvPr>
          <p:cNvSpPr/>
          <p:nvPr/>
        </p:nvSpPr>
        <p:spPr>
          <a:xfrm>
            <a:off x="2873455" y="4671736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E4BEE05-E789-48FA-A3F0-A542647FCAF4}"/>
              </a:ext>
            </a:extLst>
          </p:cNvPr>
          <p:cNvSpPr/>
          <p:nvPr/>
        </p:nvSpPr>
        <p:spPr>
          <a:xfrm>
            <a:off x="2873455" y="3429592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8929A4BA-EEDB-4060-AB6E-8F86DFD6C4A5}"/>
              </a:ext>
            </a:extLst>
          </p:cNvPr>
          <p:cNvSpPr/>
          <p:nvPr/>
        </p:nvSpPr>
        <p:spPr>
          <a:xfrm>
            <a:off x="2873455" y="5902171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 err="1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A3147-9BA8-4CCE-80FE-5CA95E0630C3}"/>
              </a:ext>
            </a:extLst>
          </p:cNvPr>
          <p:cNvSpPr/>
          <p:nvPr/>
        </p:nvSpPr>
        <p:spPr>
          <a:xfrm>
            <a:off x="0" y="5101106"/>
            <a:ext cx="5910485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E038CA-BC2A-4F86-946E-034A88A5CEF9}"/>
              </a:ext>
            </a:extLst>
          </p:cNvPr>
          <p:cNvSpPr/>
          <p:nvPr/>
        </p:nvSpPr>
        <p:spPr>
          <a:xfrm>
            <a:off x="0" y="3859111"/>
            <a:ext cx="5910485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2B738C2-2AF8-4B0E-A873-A9188074F1FF}"/>
              </a:ext>
            </a:extLst>
          </p:cNvPr>
          <p:cNvSpPr/>
          <p:nvPr/>
        </p:nvSpPr>
        <p:spPr>
          <a:xfrm>
            <a:off x="0" y="2617116"/>
            <a:ext cx="5910485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617802-5482-4D87-B966-93477BD19FEA}"/>
              </a:ext>
            </a:extLst>
          </p:cNvPr>
          <p:cNvSpPr/>
          <p:nvPr/>
        </p:nvSpPr>
        <p:spPr>
          <a:xfrm>
            <a:off x="0" y="1378921"/>
            <a:ext cx="5879545" cy="67710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A5F97-5326-4779-8E3D-B349FEB8561C}"/>
              </a:ext>
            </a:extLst>
          </p:cNvPr>
          <p:cNvSpPr txBox="1"/>
          <p:nvPr/>
        </p:nvSpPr>
        <p:spPr>
          <a:xfrm>
            <a:off x="870760" y="1498750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단어별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빈도표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3774B-8982-4E41-BE25-7076DE0B78D3}"/>
              </a:ext>
            </a:extLst>
          </p:cNvPr>
          <p:cNvSpPr txBox="1"/>
          <p:nvPr/>
        </p:nvSpPr>
        <p:spPr>
          <a:xfrm>
            <a:off x="178610" y="2752434"/>
            <a:ext cx="5676900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두 글자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이상의 단어만 추출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7A31AA-263C-470E-B8CA-83D2F6620056}"/>
              </a:ext>
            </a:extLst>
          </p:cNvPr>
          <p:cNvSpPr/>
          <p:nvPr/>
        </p:nvSpPr>
        <p:spPr>
          <a:xfrm>
            <a:off x="0" y="397894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000" b="1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음식</a:t>
            </a:r>
            <a:r>
              <a:rPr lang="ko-KR" altLang="en-US" sz="2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 단어만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55645-8CFE-411A-A2F1-A84F82E6DA88}"/>
              </a:ext>
            </a:extLst>
          </p:cNvPr>
          <p:cNvSpPr txBox="1"/>
          <p:nvPr/>
        </p:nvSpPr>
        <p:spPr>
          <a:xfrm>
            <a:off x="870760" y="5184150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</a:t>
            </a:r>
            <a:r>
              <a:rPr lang="ko-KR" altLang="en-US" sz="2800" b="1" dirty="0" err="1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빈도표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4AB4CD-911E-458E-8FF7-E90C0B4AB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44695"/>
              </p:ext>
            </p:extLst>
          </p:nvPr>
        </p:nvGraphicFramePr>
        <p:xfrm>
          <a:off x="6777185" y="1756894"/>
          <a:ext cx="4744086" cy="40538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372043">
                  <a:extLst>
                    <a:ext uri="{9D8B030D-6E8A-4147-A177-3AD203B41FA5}">
                      <a16:colId xmlns:a16="http://schemas.microsoft.com/office/drawing/2014/main" val="3093987927"/>
                    </a:ext>
                  </a:extLst>
                </a:gridCol>
                <a:gridCol w="2372043">
                  <a:extLst>
                    <a:ext uri="{9D8B030D-6E8A-4147-A177-3AD203B41FA5}">
                      <a16:colId xmlns:a16="http://schemas.microsoft.com/office/drawing/2014/main" val="718951710"/>
                    </a:ext>
                  </a:extLst>
                </a:gridCol>
              </a:tblGrid>
              <a:tr h="394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단어</a:t>
                      </a:r>
                      <a:endParaRPr lang="ko-KR" altLang="en-US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빈도</a:t>
                      </a:r>
                      <a:endParaRPr lang="ko-KR" altLang="en-US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86670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치즈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540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9090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오징어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479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43263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양파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450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45806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치킨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406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75518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땅콩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7476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감자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310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24206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튀김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303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90488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김치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279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52099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라면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258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54896"/>
                  </a:ext>
                </a:extLst>
              </a:tr>
              <a:tr h="364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깐풍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182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CFF296-1C51-4279-92D0-FB9093E90917}"/>
              </a:ext>
            </a:extLst>
          </p:cNvPr>
          <p:cNvSpPr txBox="1"/>
          <p:nvPr/>
        </p:nvSpPr>
        <p:spPr>
          <a:xfrm>
            <a:off x="7267239" y="1253645"/>
            <a:ext cx="40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음식 명사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912D764-4AA0-4784-989D-07154DB377DE}"/>
              </a:ext>
            </a:extLst>
          </p:cNvPr>
          <p:cNvSpPr/>
          <p:nvPr/>
        </p:nvSpPr>
        <p:spPr>
          <a:xfrm>
            <a:off x="2895600" y="2189646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BB1FFC3-5171-4396-B550-CBBD2EC80038}"/>
              </a:ext>
            </a:extLst>
          </p:cNvPr>
          <p:cNvSpPr/>
          <p:nvPr/>
        </p:nvSpPr>
        <p:spPr>
          <a:xfrm>
            <a:off x="2873455" y="4671736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A7F1884-BFE2-47FC-B5B8-DBBD4BF4527B}"/>
              </a:ext>
            </a:extLst>
          </p:cNvPr>
          <p:cNvSpPr/>
          <p:nvPr/>
        </p:nvSpPr>
        <p:spPr>
          <a:xfrm>
            <a:off x="2873455" y="3429592"/>
            <a:ext cx="406400" cy="32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36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 err="1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CE37F-A17F-49E5-87DE-32E2CC92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06" y="1041814"/>
            <a:ext cx="5608548" cy="5265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1E81D-FB0A-4DA8-B348-A5CDD563DB74}"/>
              </a:ext>
            </a:extLst>
          </p:cNvPr>
          <p:cNvSpPr txBox="1"/>
          <p:nvPr/>
        </p:nvSpPr>
        <p:spPr>
          <a:xfrm>
            <a:off x="7152754" y="3116902"/>
            <a:ext cx="497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17~18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년도 데이터 워드 클라우드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19221-31F9-4FFA-AA5C-3C01BA94A6A0}"/>
              </a:ext>
            </a:extLst>
          </p:cNvPr>
          <p:cNvSpPr/>
          <p:nvPr/>
        </p:nvSpPr>
        <p:spPr>
          <a:xfrm flipH="1">
            <a:off x="7004825" y="3149942"/>
            <a:ext cx="62047" cy="4286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19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9">
            <a:extLst>
              <a:ext uri="{FF2B5EF4-FFF2-40B4-BE49-F238E27FC236}">
                <a16:creationId xmlns:a16="http://schemas.microsoft.com/office/drawing/2014/main" id="{B8EE4949-F02A-4E3B-B0C9-C22E7008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95" y="1228086"/>
            <a:ext cx="5217255" cy="5067083"/>
          </a:xfrm>
          <a:prstGeom prst="rect">
            <a:avLst/>
          </a:prstGeom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133AA971-EE02-41FF-ABE0-8CC54C49A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0" r="45420" b="14630"/>
          <a:stretch>
            <a:fillRect/>
          </a:stretch>
        </p:blipFill>
        <p:spPr>
          <a:xfrm>
            <a:off x="5646275" y="2346592"/>
            <a:ext cx="6302330" cy="361765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FEC94213-2C83-4DBD-8261-1D7662EEEC59}"/>
              </a:ext>
            </a:extLst>
          </p:cNvPr>
          <p:cNvSpPr txBox="1"/>
          <p:nvPr/>
        </p:nvSpPr>
        <p:spPr>
          <a:xfrm>
            <a:off x="5851943" y="1398246"/>
            <a:ext cx="534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빈도수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HY헤드라인M"/>
                <a:ea typeface="HY헤드라인M"/>
              </a:rPr>
              <a:t>1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HY헤드라인M"/>
                <a:ea typeface="HY헤드라인M"/>
              </a:rPr>
              <a:t>위             관련 데이터 추출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BC080-965A-40CC-B589-F1EA54338869}"/>
              </a:ext>
            </a:extLst>
          </p:cNvPr>
          <p:cNvSpPr txBox="1"/>
          <p:nvPr/>
        </p:nvSpPr>
        <p:spPr>
          <a:xfrm>
            <a:off x="7248062" y="1345147"/>
            <a:ext cx="166044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“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치즈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FF4080-5B82-4664-B201-1AF41320F544}"/>
              </a:ext>
            </a:extLst>
          </p:cNvPr>
          <p:cNvSpPr/>
          <p:nvPr/>
        </p:nvSpPr>
        <p:spPr>
          <a:xfrm flipH="1">
            <a:off x="5789896" y="1431286"/>
            <a:ext cx="62047" cy="4286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4A9641-FE28-4268-86D9-16AC2A9B575D}"/>
              </a:ext>
            </a:extLst>
          </p:cNvPr>
          <p:cNvSpPr/>
          <p:nvPr/>
        </p:nvSpPr>
        <p:spPr>
          <a:xfrm>
            <a:off x="2195383" y="3429000"/>
            <a:ext cx="1647569" cy="84952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653D68-BD3D-4277-81CF-94C2EAFE3A57}"/>
              </a:ext>
            </a:extLst>
          </p:cNvPr>
          <p:cNvCxnSpPr>
            <a:stCxn id="11" idx="5"/>
          </p:cNvCxnSpPr>
          <p:nvPr/>
        </p:nvCxnSpPr>
        <p:spPr>
          <a:xfrm>
            <a:off x="3601671" y="4154115"/>
            <a:ext cx="1921026" cy="50412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5557" y="438150"/>
            <a:ext cx="6051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목차</a:t>
            </a:r>
            <a:endParaRPr lang="en-US" sz="4800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C141A27-E68D-486E-8CB4-A7960CEC64BB}"/>
              </a:ext>
            </a:extLst>
          </p:cNvPr>
          <p:cNvSpPr/>
          <p:nvPr/>
        </p:nvSpPr>
        <p:spPr>
          <a:xfrm>
            <a:off x="0" y="2198556"/>
            <a:ext cx="12192000" cy="2761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F5969-2259-4B1F-9156-257B57D224E0}"/>
              </a:ext>
            </a:extLst>
          </p:cNvPr>
          <p:cNvSpPr txBox="1"/>
          <p:nvPr/>
        </p:nvSpPr>
        <p:spPr>
          <a:xfrm>
            <a:off x="571288" y="3449546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01.</a:t>
            </a:r>
            <a:r>
              <a:rPr lang="ko-KR" altLang="en-US" b="1" dirty="0"/>
              <a:t> </a:t>
            </a:r>
            <a:r>
              <a:rPr lang="en-US" altLang="ko-KR" b="1" dirty="0"/>
              <a:t>Intro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3EB48-E172-47F4-9D16-EB8E7F87B4D0}"/>
              </a:ext>
            </a:extLst>
          </p:cNvPr>
          <p:cNvSpPr txBox="1"/>
          <p:nvPr/>
        </p:nvSpPr>
        <p:spPr>
          <a:xfrm>
            <a:off x="2502821" y="3429000"/>
            <a:ext cx="19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02. Crawling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ABA00-F116-4FD7-B439-F8C0037D0812}"/>
              </a:ext>
            </a:extLst>
          </p:cNvPr>
          <p:cNvSpPr txBox="1"/>
          <p:nvPr/>
        </p:nvSpPr>
        <p:spPr>
          <a:xfrm>
            <a:off x="5121753" y="3439374"/>
            <a:ext cx="17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전처리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D3BEC-2F3D-4D34-B0A0-7E13EF87F224}"/>
              </a:ext>
            </a:extLst>
          </p:cNvPr>
          <p:cNvSpPr txBox="1"/>
          <p:nvPr/>
        </p:nvSpPr>
        <p:spPr>
          <a:xfrm>
            <a:off x="7394360" y="3437878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감성분석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C1E80-B55C-4486-8D0C-688041799213}"/>
              </a:ext>
            </a:extLst>
          </p:cNvPr>
          <p:cNvSpPr txBox="1"/>
          <p:nvPr/>
        </p:nvSpPr>
        <p:spPr>
          <a:xfrm>
            <a:off x="9773003" y="3437878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05. </a:t>
            </a:r>
            <a:r>
              <a:rPr lang="ko-KR" altLang="en-US" b="1" dirty="0"/>
              <a:t>결론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759E0308-73F8-46A9-9752-90128A0143AC}"/>
              </a:ext>
            </a:extLst>
          </p:cNvPr>
          <p:cNvCxnSpPr/>
          <p:nvPr/>
        </p:nvCxnSpPr>
        <p:spPr>
          <a:xfrm>
            <a:off x="582902" y="3561541"/>
            <a:ext cx="0" cy="1782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998D14EB-B88F-4114-B222-F8A683CE6678}"/>
              </a:ext>
            </a:extLst>
          </p:cNvPr>
          <p:cNvCxnSpPr>
            <a:cxnSpLocks/>
          </p:cNvCxnSpPr>
          <p:nvPr/>
        </p:nvCxnSpPr>
        <p:spPr>
          <a:xfrm>
            <a:off x="2505558" y="3540995"/>
            <a:ext cx="0" cy="1782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9C1E061-F2E8-48BF-996E-0F3E22764C8F}"/>
              </a:ext>
            </a:extLst>
          </p:cNvPr>
          <p:cNvCxnSpPr/>
          <p:nvPr/>
        </p:nvCxnSpPr>
        <p:spPr>
          <a:xfrm>
            <a:off x="5069371" y="3542491"/>
            <a:ext cx="0" cy="1782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8CF98179-DFD8-4831-B970-86882A5DB7ED}"/>
              </a:ext>
            </a:extLst>
          </p:cNvPr>
          <p:cNvCxnSpPr/>
          <p:nvPr/>
        </p:nvCxnSpPr>
        <p:spPr>
          <a:xfrm>
            <a:off x="7389923" y="3543674"/>
            <a:ext cx="0" cy="1782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534A880-F804-4B58-A9F8-91AA93393647}"/>
              </a:ext>
            </a:extLst>
          </p:cNvPr>
          <p:cNvCxnSpPr/>
          <p:nvPr/>
        </p:nvCxnSpPr>
        <p:spPr>
          <a:xfrm>
            <a:off x="9747111" y="3542300"/>
            <a:ext cx="0" cy="1782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3774C20D-7EEA-4F82-8BD1-06B5BF6081DF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2D3A-3A8A-48CA-8FC4-AE0ECD8A261D}"/>
              </a:ext>
            </a:extLst>
          </p:cNvPr>
          <p:cNvSpPr txBox="1"/>
          <p:nvPr/>
        </p:nvSpPr>
        <p:spPr>
          <a:xfrm>
            <a:off x="803865" y="641704"/>
            <a:ext cx="529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5" name="그림 9">
            <a:extLst>
              <a:ext uri="{FF2B5EF4-FFF2-40B4-BE49-F238E27FC236}">
                <a16:creationId xmlns:a16="http://schemas.microsoft.com/office/drawing/2014/main" id="{441AB11B-FFFF-4397-B933-8AC709661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814" y="1374197"/>
            <a:ext cx="5058765" cy="4759160"/>
          </a:xfrm>
          <a:prstGeom prst="rect">
            <a:avLst/>
          </a:prstGeom>
        </p:spPr>
      </p:pic>
      <p:pic>
        <p:nvPicPr>
          <p:cNvPr id="36" name="내용 개체 틀 2">
            <a:extLst>
              <a:ext uri="{FF2B5EF4-FFF2-40B4-BE49-F238E27FC236}">
                <a16:creationId xmlns:a16="http://schemas.microsoft.com/office/drawing/2014/main" id="{862BAE95-C5BB-42FB-8399-502EB4A36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40" r="40950" b="14940"/>
          <a:stretch>
            <a:fillRect/>
          </a:stretch>
        </p:blipFill>
        <p:spPr>
          <a:xfrm>
            <a:off x="5515167" y="2405851"/>
            <a:ext cx="6382100" cy="342356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37" name="TextBox 19">
            <a:extLst>
              <a:ext uri="{FF2B5EF4-FFF2-40B4-BE49-F238E27FC236}">
                <a16:creationId xmlns:a16="http://schemas.microsoft.com/office/drawing/2014/main" id="{DC164FD1-22CA-453E-91EB-BBB17A7C43D0}"/>
              </a:ext>
            </a:extLst>
          </p:cNvPr>
          <p:cNvSpPr txBox="1"/>
          <p:nvPr/>
        </p:nvSpPr>
        <p:spPr>
          <a:xfrm>
            <a:off x="5530928" y="1404975"/>
            <a:ext cx="638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HY헤드라인M"/>
                <a:ea typeface="HY헤드라인M"/>
              </a:rPr>
              <a:t>빈도수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HY헤드라인M"/>
                <a:ea typeface="HY헤드라인M"/>
              </a:rPr>
              <a:t>2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HY헤드라인M"/>
                <a:ea typeface="HY헤드라인M"/>
              </a:rPr>
              <a:t>위                관련 데이터 추출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885A50-FB13-49EA-8F0D-69322A925179}"/>
              </a:ext>
            </a:extLst>
          </p:cNvPr>
          <p:cNvSpPr txBox="1"/>
          <p:nvPr/>
        </p:nvSpPr>
        <p:spPr>
          <a:xfrm>
            <a:off x="6953422" y="1374197"/>
            <a:ext cx="1660441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“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오징어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DD24AE-DE33-4F28-A1B4-D67EBF37800F}"/>
              </a:ext>
            </a:extLst>
          </p:cNvPr>
          <p:cNvSpPr/>
          <p:nvPr/>
        </p:nvSpPr>
        <p:spPr>
          <a:xfrm flipH="1">
            <a:off x="5499904" y="1421494"/>
            <a:ext cx="62047" cy="4286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142AF1-ED60-42A0-9C32-5A70F32D6A5F}"/>
              </a:ext>
            </a:extLst>
          </p:cNvPr>
          <p:cNvSpPr/>
          <p:nvPr/>
        </p:nvSpPr>
        <p:spPr>
          <a:xfrm>
            <a:off x="1743932" y="3943865"/>
            <a:ext cx="1814900" cy="978242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69B572-BA7A-4561-94E0-804758EA8462}"/>
              </a:ext>
            </a:extLst>
          </p:cNvPr>
          <p:cNvCxnSpPr>
            <a:stCxn id="40" idx="6"/>
          </p:cNvCxnSpPr>
          <p:nvPr/>
        </p:nvCxnSpPr>
        <p:spPr>
          <a:xfrm flipV="1">
            <a:off x="3558833" y="4169118"/>
            <a:ext cx="1679746" cy="26386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/>
            <a:tailEnd type="arrow"/>
          </a:ln>
        </p:spPr>
      </p:cxnSp>
      <p:sp>
        <p:nvSpPr>
          <p:cNvPr id="11" name="직사각형 10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2D3A-3A8A-48CA-8FC4-AE0ECD8A261D}"/>
              </a:ext>
            </a:extLst>
          </p:cNvPr>
          <p:cNvSpPr txBox="1"/>
          <p:nvPr/>
        </p:nvSpPr>
        <p:spPr>
          <a:xfrm>
            <a:off x="803865" y="641704"/>
            <a:ext cx="529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03.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전처리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6AEC47C7-FA2B-492F-886C-11B806C6A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814" y="1404975"/>
            <a:ext cx="5021609" cy="503058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4B991D3-A500-45C5-9541-697498CC097D}"/>
              </a:ext>
            </a:extLst>
          </p:cNvPr>
          <p:cNvSpPr/>
          <p:nvPr/>
        </p:nvSpPr>
        <p:spPr>
          <a:xfrm>
            <a:off x="2319223" y="2941183"/>
            <a:ext cx="1621825" cy="772297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999796-4E00-4838-85F9-0B1EEFF96344}"/>
              </a:ext>
            </a:extLst>
          </p:cNvPr>
          <p:cNvCxnSpPr>
            <a:stCxn id="7" idx="5"/>
          </p:cNvCxnSpPr>
          <p:nvPr/>
        </p:nvCxnSpPr>
        <p:spPr>
          <a:xfrm>
            <a:off x="3703539" y="3600380"/>
            <a:ext cx="1638908" cy="801731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/>
            <a:tailEnd type="arrow"/>
          </a:ln>
        </p:spPr>
      </p:cxnSp>
      <p:sp>
        <p:nvSpPr>
          <p:cNvPr id="9" name="TextBox 19">
            <a:extLst>
              <a:ext uri="{FF2B5EF4-FFF2-40B4-BE49-F238E27FC236}">
                <a16:creationId xmlns:a16="http://schemas.microsoft.com/office/drawing/2014/main" id="{BFD6938D-10BA-49E0-B6D4-2F43D1EE1D80}"/>
              </a:ext>
            </a:extLst>
          </p:cNvPr>
          <p:cNvSpPr txBox="1"/>
          <p:nvPr/>
        </p:nvSpPr>
        <p:spPr>
          <a:xfrm>
            <a:off x="5530928" y="1404975"/>
            <a:ext cx="6661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빈도수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3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HY헤드라인M"/>
                <a:ea typeface="HY헤드라인M"/>
              </a:rPr>
              <a:t>위             관련 데이터 추출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6D8E5-93DC-46BB-B2DF-AC570350D649}"/>
              </a:ext>
            </a:extLst>
          </p:cNvPr>
          <p:cNvSpPr txBox="1"/>
          <p:nvPr/>
        </p:nvSpPr>
        <p:spPr>
          <a:xfrm>
            <a:off x="6990578" y="1363102"/>
            <a:ext cx="1866388" cy="523220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“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양파</a:t>
            </a:r>
            <a:r>
              <a:rPr kumimoji="0" lang="en-US" altLang="ko-KR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”</a:t>
            </a:r>
            <a:r>
              <a:rPr kumimoji="0" lang="ko-KR" altLang="en-US" sz="28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 </a:t>
            </a:r>
          </a:p>
        </p:txBody>
      </p:sp>
      <p:pic>
        <p:nvPicPr>
          <p:cNvPr id="11" name="내용 개체 틀 11">
            <a:extLst>
              <a:ext uri="{FF2B5EF4-FFF2-40B4-BE49-F238E27FC236}">
                <a16:creationId xmlns:a16="http://schemas.microsoft.com/office/drawing/2014/main" id="{F265FE3E-E8C0-4FB0-BFEB-3D078778F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" t="31950" r="37720" b="13310"/>
          <a:stretch>
            <a:fillRect/>
          </a:stretch>
        </p:blipFill>
        <p:spPr>
          <a:xfrm>
            <a:off x="5515167" y="2310699"/>
            <a:ext cx="6060560" cy="357778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F1F56E-44A4-4CE4-A2A9-60456981EA61}"/>
              </a:ext>
            </a:extLst>
          </p:cNvPr>
          <p:cNvSpPr/>
          <p:nvPr/>
        </p:nvSpPr>
        <p:spPr>
          <a:xfrm flipH="1">
            <a:off x="5499904" y="1421494"/>
            <a:ext cx="62047" cy="4286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5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49693F-0C41-4A77-B68A-23214BBCCD92}"/>
              </a:ext>
            </a:extLst>
          </p:cNvPr>
          <p:cNvGrpSpPr/>
          <p:nvPr/>
        </p:nvGrpSpPr>
        <p:grpSpPr>
          <a:xfrm>
            <a:off x="0" y="2180231"/>
            <a:ext cx="12192000" cy="2761488"/>
            <a:chOff x="0" y="2180231"/>
            <a:chExt cx="12192000" cy="276148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5183D72-0505-44F7-8D36-9B1B6482E54A}"/>
                </a:ext>
              </a:extLst>
            </p:cNvPr>
            <p:cNvSpPr/>
            <p:nvPr/>
          </p:nvSpPr>
          <p:spPr>
            <a:xfrm>
              <a:off x="0" y="2180231"/>
              <a:ext cx="12192000" cy="2761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704FD-6A33-41DE-BFBE-D22D2B9494DD}"/>
                </a:ext>
              </a:extLst>
            </p:cNvPr>
            <p:cNvSpPr txBox="1"/>
            <p:nvPr/>
          </p:nvSpPr>
          <p:spPr>
            <a:xfrm>
              <a:off x="2124074" y="2976201"/>
              <a:ext cx="187904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04.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413989-A115-4850-9147-D270A86BD875}"/>
                </a:ext>
              </a:extLst>
            </p:cNvPr>
            <p:cNvSpPr txBox="1"/>
            <p:nvPr/>
          </p:nvSpPr>
          <p:spPr>
            <a:xfrm>
              <a:off x="3880487" y="2960811"/>
              <a:ext cx="534771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ko-KR" altLang="en-US" sz="7000" b="1" dirty="0">
                  <a:latin typeface="한컴 소망 B" panose="02020603020101020101" pitchFamily="18" charset="-127"/>
                  <a:ea typeface="한컴 소망 M" panose="02020603020101020101" pitchFamily="18" charset="-127"/>
                  <a:cs typeface="Open Sans" panose="020B0606030504020204" pitchFamily="34" charset="0"/>
                </a:rPr>
                <a:t>감성분석</a:t>
              </a:r>
              <a:endParaRPr lang="en-US" altLang="ko-KR" sz="7000" b="1" dirty="0">
                <a:latin typeface="한컴 소망 B" panose="02020603020101020101" pitchFamily="18" charset="-127"/>
                <a:ea typeface="한컴 소망 M" panose="02020603020101020101" pitchFamily="18" charset="-127"/>
                <a:cs typeface="Open Sans" panose="020B0606030504020204" pitchFamily="34" charset="0"/>
              </a:endParaRPr>
            </a:p>
          </p:txBody>
        </p:sp>
        <p:sp>
          <p:nvSpPr>
            <p:cNvPr id="12" name="Isosceles Triangle 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F87D7D-7F83-474A-85CE-AADA29015825}"/>
                </a:ext>
              </a:extLst>
            </p:cNvPr>
            <p:cNvSpPr/>
            <p:nvPr/>
          </p:nvSpPr>
          <p:spPr>
            <a:xfrm rot="5400000">
              <a:off x="10350101" y="3200975"/>
              <a:ext cx="720000" cy="7200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ChangeArrowheads="1"/>
          </p:cNvSpPr>
          <p:nvPr/>
        </p:nvSpPr>
        <p:spPr bwMode="white">
          <a:xfrm>
            <a:off x="605469" y="4942671"/>
            <a:ext cx="10977885" cy="78504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글에서 </a:t>
            </a:r>
            <a:r>
              <a:rPr lang="ko-KR" altLang="en-US" sz="2503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맑은 고딕"/>
              </a:rPr>
              <a:t>감성</a:t>
            </a: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을 읽어내고 주관적인 정보를 추출하는 것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ko-KR" altLang="en-US" sz="1702" dirty="0">
                <a:solidFill>
                  <a:srgbClr val="808080"/>
                </a:solidFill>
                <a:latin typeface="Calibri"/>
                <a:ea typeface="맑은 고딕"/>
              </a:rPr>
              <a:t>수집된 데이터를 자연어 처리와 텍스트 분석을 이용해 텍스트 내에서 주관적인 정보를 확인하고 추출하는 기법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 rotWithShape="1">
          <a:blip r:embed="rId3"/>
          <a:srcRect b="34360"/>
          <a:stretch>
            <a:fillRect/>
          </a:stretch>
        </p:blipFill>
        <p:spPr>
          <a:xfrm>
            <a:off x="3829865" y="1409979"/>
            <a:ext cx="4532271" cy="27969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슬라이드 번호 개체 틀 5"/>
          <p:cNvSpPr txBox="1"/>
          <p:nvPr/>
        </p:nvSpPr>
        <p:spPr>
          <a:xfrm>
            <a:off x="9205405" y="641914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37962081-820F-4168-B924-3EEB70EEDD71}" type="slidenum">
              <a:rPr lang="en-US" altLang="en-US" sz="2000" b="1">
                <a:solidFill>
                  <a:schemeClr val="tx1"/>
                </a:solidFill>
              </a:rPr>
              <a:pPr lvl="0">
                <a:defRPr/>
              </a:pPr>
              <a:t>23</a:t>
            </a:fld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205405" y="641914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37962081-820F-4168-B924-3EEB70EEDD71}" type="slidenum">
              <a:rPr lang="en-US" altLang="en-US" sz="2000" b="1">
                <a:solidFill>
                  <a:schemeClr val="tx1"/>
                </a:solidFill>
              </a:rPr>
              <a:pPr lvl="0">
                <a:defRPr/>
              </a:pPr>
              <a:t>23</a:t>
            </a:fld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10" name="슬라이드 번호 개체 틀 5"/>
          <p:cNvSpPr txBox="1"/>
          <p:nvPr/>
        </p:nvSpPr>
        <p:spPr>
          <a:xfrm>
            <a:off x="9205405" y="641914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37962081-820F-4168-B924-3EEB70EEDD71}" type="slidenum">
              <a:rPr lang="en-US" altLang="en-US" sz="2000" b="1">
                <a:solidFill>
                  <a:schemeClr val="tx1"/>
                </a:solidFill>
              </a:rPr>
              <a:pPr lvl="0">
                <a:defRPr/>
              </a:pPr>
              <a:t>23</a:t>
            </a:fld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11" name="슬라이드 번호 개체 틀 5"/>
          <p:cNvSpPr txBox="1"/>
          <p:nvPr/>
        </p:nvSpPr>
        <p:spPr>
          <a:xfrm>
            <a:off x="9205405" y="641914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37962081-820F-4168-B924-3EEB70EEDD71}" type="slidenum">
              <a:rPr lang="en-US" altLang="en-US" sz="2000" b="1">
                <a:solidFill>
                  <a:schemeClr val="tx1"/>
                </a:solidFill>
              </a:rPr>
              <a:pPr lvl="0">
                <a:defRPr/>
              </a:pPr>
              <a:t>23</a:t>
            </a:fld>
            <a:endParaRPr lang="en-US" altLang="en-US" sz="2000" b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24A17-C7A0-4BCD-8D44-0EF00EDCC0F7}"/>
              </a:ext>
            </a:extLst>
          </p:cNvPr>
          <p:cNvSpPr txBox="1"/>
          <p:nvPr/>
        </p:nvSpPr>
        <p:spPr>
          <a:xfrm>
            <a:off x="803865" y="660754"/>
            <a:ext cx="440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감성분석이란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?-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슬라이드 번호 개체 틀 5"/>
          <p:cNvSpPr txBox="1"/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37962081-820F-4168-B924-3EEB70EEDD71}" type="slidenum">
              <a:rPr lang="en-US" altLang="en-US" sz="2000" b="1">
                <a:solidFill>
                  <a:schemeClr val="tx1"/>
                </a:solidFill>
              </a:rPr>
              <a:pPr lvl="0">
                <a:defRPr/>
              </a:pPr>
              <a:t>24</a:t>
            </a:fld>
            <a:endParaRPr lang="en-US" altLang="en-US" sz="2000" b="1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5199" y="1563158"/>
            <a:ext cx="7481601" cy="4948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A680C-C547-4884-9C9C-8C62EF8330CB}"/>
              </a:ext>
            </a:extLst>
          </p:cNvPr>
          <p:cNvSpPr txBox="1"/>
          <p:nvPr/>
        </p:nvSpPr>
        <p:spPr>
          <a:xfrm>
            <a:off x="803865" y="641704"/>
            <a:ext cx="440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감성분석이란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?-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4">
            <a:extLst>
              <a:ext uri="{FF2B5EF4-FFF2-40B4-BE49-F238E27FC236}">
                <a16:creationId xmlns:a16="http://schemas.microsoft.com/office/drawing/2014/main" id="{4CA06842-7744-4683-9B57-533322DD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883" y="3644332"/>
            <a:ext cx="4112734" cy="937602"/>
          </a:xfrm>
          <a:prstGeom prst="flowChartAlternateProcess">
            <a:avLst/>
          </a:prstGeom>
          <a:solidFill>
            <a:srgbClr val="FFE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19459" name="AutoShape 5">
            <a:extLst>
              <a:ext uri="{FF2B5EF4-FFF2-40B4-BE49-F238E27FC236}">
                <a16:creationId xmlns:a16="http://schemas.microsoft.com/office/drawing/2014/main" id="{B7CD8ABC-43BF-4276-BB0B-97377DC34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5523" y="3644332"/>
            <a:ext cx="3674127" cy="866089"/>
          </a:xfrm>
          <a:prstGeom prst="flowChartAlternateProcess">
            <a:avLst/>
          </a:prstGeom>
          <a:solidFill>
            <a:srgbClr val="9BE5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19460" name="AutoShape 6">
            <a:extLst>
              <a:ext uri="{FF2B5EF4-FFF2-40B4-BE49-F238E27FC236}">
                <a16:creationId xmlns:a16="http://schemas.microsoft.com/office/drawing/2014/main" id="{290F7F97-8EDC-45A2-9A39-ACB2B2E06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" y="3644332"/>
            <a:ext cx="2884316" cy="827949"/>
          </a:xfrm>
          <a:prstGeom prst="flowChartAlternateProcess">
            <a:avLst/>
          </a:prstGeom>
          <a:solidFill>
            <a:srgbClr val="D8BE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19461" name="AutoShape 7">
            <a:extLst>
              <a:ext uri="{FF2B5EF4-FFF2-40B4-BE49-F238E27FC236}">
                <a16:creationId xmlns:a16="http://schemas.microsoft.com/office/drawing/2014/main" id="{C654797F-C0BD-48D5-8D92-277D5373DFF8}"/>
              </a:ext>
            </a:extLst>
          </p:cNvPr>
          <p:cNvSpPr>
            <a:spLocks noChangeArrowheads="1"/>
          </p:cNvSpPr>
          <p:nvPr/>
        </p:nvSpPr>
        <p:spPr bwMode="auto">
          <a:xfrm rot="5520000">
            <a:off x="5589059" y="3947860"/>
            <a:ext cx="691283" cy="290815"/>
          </a:xfrm>
          <a:prstGeom prst="chevron">
            <a:avLst>
              <a:gd name="adj" fmla="val 50028"/>
            </a:avLst>
          </a:prstGeom>
          <a:solidFill>
            <a:srgbClr val="9BE5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19462" name="AutoShape 8">
            <a:extLst>
              <a:ext uri="{FF2B5EF4-FFF2-40B4-BE49-F238E27FC236}">
                <a16:creationId xmlns:a16="http://schemas.microsoft.com/office/drawing/2014/main" id="{4A4F1BAD-7070-418A-98E6-63A638B7DB43}"/>
              </a:ext>
            </a:extLst>
          </p:cNvPr>
          <p:cNvSpPr>
            <a:spLocks noChangeArrowheads="1"/>
          </p:cNvSpPr>
          <p:nvPr/>
        </p:nvSpPr>
        <p:spPr bwMode="auto">
          <a:xfrm rot="-5280000">
            <a:off x="9332315" y="3592684"/>
            <a:ext cx="599112" cy="279691"/>
          </a:xfrm>
          <a:prstGeom prst="chevron">
            <a:avLst>
              <a:gd name="adj" fmla="val 50408"/>
            </a:avLst>
          </a:prstGeom>
          <a:solidFill>
            <a:srgbClr val="FFE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19464" name="Rectangle 10">
            <a:extLst>
              <a:ext uri="{FF2B5EF4-FFF2-40B4-BE49-F238E27FC236}">
                <a16:creationId xmlns:a16="http://schemas.microsoft.com/office/drawing/2014/main" id="{B986FC91-4BE9-422E-98D5-CD953ADC3A5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306286" y="3862046"/>
            <a:ext cx="2123112" cy="57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3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데이터 수집</a:t>
            </a:r>
          </a:p>
        </p:txBody>
      </p:sp>
      <p:sp>
        <p:nvSpPr>
          <p:cNvPr id="19465" name="Rectangle 11">
            <a:extLst>
              <a:ext uri="{FF2B5EF4-FFF2-40B4-BE49-F238E27FC236}">
                <a16:creationId xmlns:a16="http://schemas.microsoft.com/office/drawing/2014/main" id="{5551C5D8-6293-4B32-88D3-F7E4ECA5D64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621264" y="3717433"/>
            <a:ext cx="2266136" cy="36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3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주관성탐지</a:t>
            </a:r>
          </a:p>
        </p:txBody>
      </p:sp>
      <p:sp>
        <p:nvSpPr>
          <p:cNvPr id="19466" name="Rectangle 12">
            <a:extLst>
              <a:ext uri="{FF2B5EF4-FFF2-40B4-BE49-F238E27FC236}">
                <a16:creationId xmlns:a16="http://schemas.microsoft.com/office/drawing/2014/main" id="{3E6C997A-A5FC-4D52-97CE-42F1FD32F39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717035" y="4149683"/>
            <a:ext cx="3820330" cy="79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2" b="1">
                <a:solidFill>
                  <a:srgbClr val="595959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: 사용자 주관이 드러난 곳만 도려내기</a:t>
            </a:r>
          </a:p>
          <a:p>
            <a:pPr eaLnBrk="1" hangingPunct="1">
              <a:spcBef>
                <a:spcPct val="0"/>
              </a:spcBef>
            </a:pPr>
            <a:endParaRPr lang="ko-KR" altLang="en-US" sz="100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67" name="Rectangle 13">
            <a:extLst>
              <a:ext uri="{FF2B5EF4-FFF2-40B4-BE49-F238E27FC236}">
                <a16:creationId xmlns:a16="http://schemas.microsoft.com/office/drawing/2014/main" id="{23A3C09C-672C-4332-9652-D634A961171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319649" y="4170341"/>
            <a:ext cx="4036455" cy="4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2" b="1">
                <a:solidFill>
                  <a:srgbClr val="595959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: 사용자의 감성을 좋고 싫고 양 극으로 보내기</a:t>
            </a:r>
          </a:p>
          <a:p>
            <a:pPr eaLnBrk="1" hangingPunct="1">
              <a:spcBef>
                <a:spcPct val="0"/>
              </a:spcBef>
            </a:pPr>
            <a:endParaRPr lang="ko-KR" altLang="en-US" sz="16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69" name="Rectangle 15">
            <a:extLst>
              <a:ext uri="{FF2B5EF4-FFF2-40B4-BE49-F238E27FC236}">
                <a16:creationId xmlns:a16="http://schemas.microsoft.com/office/drawing/2014/main" id="{7050760D-6409-4550-8FFB-9EE232F45BF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645522" y="4655034"/>
            <a:ext cx="3458002" cy="934423"/>
          </a:xfrm>
          <a:prstGeom prst="rect">
            <a:avLst/>
          </a:prstGeom>
          <a:noFill/>
          <a:ln w="9544">
            <a:solidFill>
              <a:srgbClr val="A0B4E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2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긍정 부정 중립 3가지로 분류</a:t>
            </a:r>
          </a:p>
        </p:txBody>
      </p:sp>
      <p:sp>
        <p:nvSpPr>
          <p:cNvPr id="19470" name="Rectangle 16">
            <a:extLst>
              <a:ext uri="{FF2B5EF4-FFF2-40B4-BE49-F238E27FC236}">
                <a16:creationId xmlns:a16="http://schemas.microsoft.com/office/drawing/2014/main" id="{751B3586-E25A-49EA-B4FE-E0EB80B4134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392751" y="1049240"/>
            <a:ext cx="4324092" cy="2378966"/>
          </a:xfrm>
          <a:prstGeom prst="rect">
            <a:avLst/>
          </a:prstGeom>
          <a:noFill/>
          <a:ln w="9544">
            <a:solidFill>
              <a:srgbClr val="DFE6F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r>
              <a:rPr lang="ko-KR" altLang="en-US" sz="18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긍정 부정 단어를 정량화 </a:t>
            </a:r>
          </a:p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r>
              <a:rPr lang="ko-KR" altLang="en-US" sz="18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각 단어에 점수 혹은 가중치 부여</a:t>
            </a:r>
          </a:p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r>
              <a:rPr lang="ko-KR" altLang="en-US" sz="18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전체 텍스트가 어디에 속하는지 분류</a:t>
            </a:r>
          </a:p>
          <a:p>
            <a:pPr algn="ctr" eaLnBrk="1" hangingPunct="1">
              <a:spcBef>
                <a:spcPct val="0"/>
              </a:spcBef>
            </a:pPr>
            <a:endParaRPr lang="ko-KR" altLang="en-US" sz="1802" b="1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9471" name="Picture 20">
            <a:extLst>
              <a:ext uri="{FF2B5EF4-FFF2-40B4-BE49-F238E27FC236}">
                <a16:creationId xmlns:a16="http://schemas.microsoft.com/office/drawing/2014/main" id="{08592AB8-F80D-4E50-960E-1EF811D5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36" y="1699205"/>
            <a:ext cx="128722" cy="2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2" name="Picture 21">
            <a:extLst>
              <a:ext uri="{FF2B5EF4-FFF2-40B4-BE49-F238E27FC236}">
                <a16:creationId xmlns:a16="http://schemas.microsoft.com/office/drawing/2014/main" id="{56EF8A02-E79E-4A82-9D66-25011C16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537" y="2492193"/>
            <a:ext cx="128722" cy="28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73" name="Rectangle 22">
            <a:extLst>
              <a:ext uri="{FF2B5EF4-FFF2-40B4-BE49-F238E27FC236}">
                <a16:creationId xmlns:a16="http://schemas.microsoft.com/office/drawing/2014/main" id="{62BFB47A-A994-4C92-9D12-9D1D12C8453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546478" y="3784177"/>
            <a:ext cx="1986444" cy="36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302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극성 탐지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AE787-C1C9-4B01-9A8D-41426C624B47}"/>
              </a:ext>
            </a:extLst>
          </p:cNvPr>
          <p:cNvSpPr txBox="1"/>
          <p:nvPr/>
        </p:nvSpPr>
        <p:spPr>
          <a:xfrm>
            <a:off x="803865" y="641704"/>
            <a:ext cx="440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감성분석의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3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단계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7576" y="0"/>
            <a:ext cx="6164425" cy="6783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5D2FF-77B4-4372-81D1-F6550A3759D5}"/>
              </a:ext>
            </a:extLst>
          </p:cNvPr>
          <p:cNvSpPr txBox="1"/>
          <p:nvPr/>
        </p:nvSpPr>
        <p:spPr>
          <a:xfrm>
            <a:off x="803865" y="641704"/>
            <a:ext cx="488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-SOMETREND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를 통한 </a:t>
            </a:r>
            <a:endParaRPr lang="en-US" altLang="ko-KR" sz="2000" b="1" dirty="0">
              <a:solidFill>
                <a:srgbClr val="767171"/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	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사전조사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altLang="ko-KR" sz="2400" b="1" dirty="0">
              <a:solidFill>
                <a:srgbClr val="767171"/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216A695-17A0-457D-A643-FFCDCC9F7D0D}"/>
              </a:ext>
            </a:extLst>
          </p:cNvPr>
          <p:cNvSpPr/>
          <p:nvPr/>
        </p:nvSpPr>
        <p:spPr>
          <a:xfrm>
            <a:off x="551865" y="441358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FA034C4-1D2B-4936-823B-AFA69E089978}"/>
              </a:ext>
            </a:extLst>
          </p:cNvPr>
          <p:cNvSpPr/>
          <p:nvPr/>
        </p:nvSpPr>
        <p:spPr>
          <a:xfrm>
            <a:off x="551865" y="218449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A831BE-6838-424F-9EE0-10DD6F553CBD}"/>
              </a:ext>
            </a:extLst>
          </p:cNvPr>
          <p:cNvSpPr/>
          <p:nvPr/>
        </p:nvSpPr>
        <p:spPr>
          <a:xfrm>
            <a:off x="551865" y="3299040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776DE-48CF-467A-87FB-1B3E29629A2D}"/>
              </a:ext>
            </a:extLst>
          </p:cNvPr>
          <p:cNvSpPr txBox="1"/>
          <p:nvPr/>
        </p:nvSpPr>
        <p:spPr>
          <a:xfrm>
            <a:off x="945266" y="2125829"/>
            <a:ext cx="36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트렌드 분석 사이트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666AA-54BA-45BA-8EC4-234FAC935765}"/>
              </a:ext>
            </a:extLst>
          </p:cNvPr>
          <p:cNvSpPr txBox="1"/>
          <p:nvPr/>
        </p:nvSpPr>
        <p:spPr>
          <a:xfrm>
            <a:off x="945265" y="3271400"/>
            <a:ext cx="36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키워드별 간단한 분석 가능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164E1-9FA6-4AC9-BA77-0EA2E003A216}"/>
              </a:ext>
            </a:extLst>
          </p:cNvPr>
          <p:cNvSpPr txBox="1"/>
          <p:nvPr/>
        </p:nvSpPr>
        <p:spPr>
          <a:xfrm>
            <a:off x="945265" y="4362839"/>
            <a:ext cx="36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시각화된</a:t>
            </a:r>
            <a:r>
              <a:rPr lang="ko-KR" altLang="en-US" b="1" dirty="0"/>
              <a:t> 분석 결과 도출 가능 </a:t>
            </a:r>
            <a:endParaRPr lang="en-US" altLang="ko-KR" b="1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7FB3664-32E2-4013-A537-8F16EE2CEC3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8C1080D-D755-4B74-83DB-311A7069B8F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788" y="545040"/>
            <a:ext cx="5760000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6">
            <a:extLst>
              <a:ext uri="{FF2B5EF4-FFF2-40B4-BE49-F238E27FC236}">
                <a16:creationId xmlns:a16="http://schemas.microsoft.com/office/drawing/2014/main" id="{0CF04AED-AFDC-4280-9644-AB27DE65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036" y="1842229"/>
            <a:ext cx="2091328" cy="209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9" name="Group 7">
            <a:extLst>
              <a:ext uri="{FF2B5EF4-FFF2-40B4-BE49-F238E27FC236}">
                <a16:creationId xmlns:a16="http://schemas.microsoft.com/office/drawing/2014/main" id="{F02F6A25-6D5A-408C-8916-D997AA509DAD}"/>
              </a:ext>
            </a:extLst>
          </p:cNvPr>
          <p:cNvGraphicFramePr>
            <a:graphicFrameLocks noGrp="1"/>
          </p:cNvGraphicFramePr>
          <p:nvPr/>
        </p:nvGraphicFramePr>
        <p:xfrm>
          <a:off x="2096097" y="4581933"/>
          <a:ext cx="7999809" cy="2022994"/>
        </p:xfrm>
        <a:graphic>
          <a:graphicData uri="http://schemas.openxmlformats.org/drawingml/2006/table">
            <a:tbl>
              <a:tblPr/>
              <a:tblGrid>
                <a:gridCol w="310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4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786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기간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10287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2018.11.27 ~ 2018.12.27</a:t>
                      </a: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 (1달간)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786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주제어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크롤링을 통한 상위 3개(치즈,오징어,양파)를 이용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422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방법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985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70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42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814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865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트위터, 블로그, 인스타그램, 뉴스의 분석을 통한 감성분석</a:t>
                      </a:r>
                    </a:p>
                  </a:txBody>
                  <a:tcPr marL="91535" marR="91535" marT="45768" marB="45768" horzOverflow="overflow">
                    <a:lnL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91C0B-9645-4582-82C0-FED53986E56D}"/>
              </a:ext>
            </a:extLst>
          </p:cNvPr>
          <p:cNvSpPr txBox="1"/>
          <p:nvPr/>
        </p:nvSpPr>
        <p:spPr>
          <a:xfrm>
            <a:off x="803865" y="660754"/>
            <a:ext cx="4887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-SOMETREND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를 통한 </a:t>
            </a:r>
            <a:endParaRPr lang="en-US" altLang="ko-KR" sz="2000" b="1" dirty="0">
              <a:solidFill>
                <a:srgbClr val="767171"/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	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사전조사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altLang="ko-KR" sz="2400" b="1" dirty="0">
              <a:solidFill>
                <a:srgbClr val="767171"/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5C34E509-6325-4FC8-AC21-2E3134FE0F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white">
          <a:xfrm>
            <a:off x="605469" y="582028"/>
            <a:ext cx="10977885" cy="567329"/>
          </a:xfrm>
        </p:spPr>
        <p:txBody>
          <a:bodyPr/>
          <a:lstStyle/>
          <a:p>
            <a:pPr defTabSz="1029729">
              <a:lnSpc>
                <a:spcPct val="100000"/>
              </a:lnSpc>
            </a:pPr>
            <a:r>
              <a:rPr lang="ko-KR" altLang="en-US" sz="3103" b="1" dirty="0">
                <a:solidFill>
                  <a:srgbClr val="00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치즈 감성분석 결과</a:t>
            </a:r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42F1FA1E-7590-40FC-A4E5-A8A8C141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"/>
          <a:stretch>
            <a:fillRect/>
          </a:stretch>
        </p:blipFill>
        <p:spPr bwMode="auto">
          <a:xfrm>
            <a:off x="688105" y="1770717"/>
            <a:ext cx="11028738" cy="4282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>
            <a:extLst>
              <a:ext uri="{FF2B5EF4-FFF2-40B4-BE49-F238E27FC236}">
                <a16:creationId xmlns:a16="http://schemas.microsoft.com/office/drawing/2014/main" id="{0157061E-1E01-4B95-8E8B-5D2D6F7496E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05469" y="1597500"/>
            <a:ext cx="10977885" cy="45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E849DC8D-B152-466A-B1D2-0A1B71B3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1" y="914162"/>
            <a:ext cx="5380880" cy="502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Rectangle 7">
            <a:extLst>
              <a:ext uri="{FF2B5EF4-FFF2-40B4-BE49-F238E27FC236}">
                <a16:creationId xmlns:a16="http://schemas.microsoft.com/office/drawing/2014/main" id="{E45EFA92-775A-4B39-9986-790033948F9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103525" y="1265366"/>
            <a:ext cx="4324092" cy="3748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9222" name="Rectangle 8">
            <a:extLst>
              <a:ext uri="{FF2B5EF4-FFF2-40B4-BE49-F238E27FC236}">
                <a16:creationId xmlns:a16="http://schemas.microsoft.com/office/drawing/2014/main" id="{15B232A2-1D87-4D24-9F7A-897068DCE25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032013" y="1481491"/>
            <a:ext cx="3818740" cy="302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sp>
        <p:nvSpPr>
          <p:cNvPr id="9223" name="Rectangle 9">
            <a:extLst>
              <a:ext uri="{FF2B5EF4-FFF2-40B4-BE49-F238E27FC236}">
                <a16:creationId xmlns:a16="http://schemas.microsoft.com/office/drawing/2014/main" id="{14DC7DB6-652B-41D9-B8D2-52FE82B1373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744376" y="3212082"/>
            <a:ext cx="1009114" cy="86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Times New Roman" panose="02020603050405020304" pitchFamily="18" charset="0"/>
              </a:rPr>
              <a:t>긍정</a:t>
            </a:r>
            <a:endParaRPr lang="ko-KR" altLang="en-US" sz="3103" b="1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224" name="Rectangle 10">
            <a:extLst>
              <a:ext uri="{FF2B5EF4-FFF2-40B4-BE49-F238E27FC236}">
                <a16:creationId xmlns:a16="http://schemas.microsoft.com/office/drawing/2014/main" id="{5CB7476C-518D-4D01-9E06-EF4EB7E9759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123342" y="2492193"/>
            <a:ext cx="1223650" cy="93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중립</a:t>
            </a:r>
          </a:p>
        </p:txBody>
      </p:sp>
      <p:sp>
        <p:nvSpPr>
          <p:cNvPr id="9225" name="Rectangle 11">
            <a:extLst>
              <a:ext uri="{FF2B5EF4-FFF2-40B4-BE49-F238E27FC236}">
                <a16:creationId xmlns:a16="http://schemas.microsoft.com/office/drawing/2014/main" id="{06CDDCBA-4D46-4069-BD66-B01DCD9FB56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050240" y="3788944"/>
            <a:ext cx="1009113" cy="4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부정</a:t>
            </a:r>
          </a:p>
        </p:txBody>
      </p:sp>
      <p:pic>
        <p:nvPicPr>
          <p:cNvPr id="9226" name="Picture 12">
            <a:extLst>
              <a:ext uri="{FF2B5EF4-FFF2-40B4-BE49-F238E27FC236}">
                <a16:creationId xmlns:a16="http://schemas.microsoft.com/office/drawing/2014/main" id="{2235CCE8-2AD6-4E72-AE0F-BD4678BE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10" y="2957817"/>
            <a:ext cx="618182" cy="94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29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49693F-0C41-4A77-B68A-23214BBCCD92}"/>
              </a:ext>
            </a:extLst>
          </p:cNvPr>
          <p:cNvGrpSpPr/>
          <p:nvPr/>
        </p:nvGrpSpPr>
        <p:grpSpPr>
          <a:xfrm>
            <a:off x="0" y="2180231"/>
            <a:ext cx="12192000" cy="2761488"/>
            <a:chOff x="0" y="2180231"/>
            <a:chExt cx="12192000" cy="276148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5183D72-0505-44F7-8D36-9B1B6482E54A}"/>
                </a:ext>
              </a:extLst>
            </p:cNvPr>
            <p:cNvSpPr/>
            <p:nvPr/>
          </p:nvSpPr>
          <p:spPr>
            <a:xfrm>
              <a:off x="0" y="2180231"/>
              <a:ext cx="12192000" cy="2761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704FD-6A33-41DE-BFBE-D22D2B9494DD}"/>
                </a:ext>
              </a:extLst>
            </p:cNvPr>
            <p:cNvSpPr txBox="1"/>
            <p:nvPr/>
          </p:nvSpPr>
          <p:spPr>
            <a:xfrm>
              <a:off x="2246706" y="2976201"/>
              <a:ext cx="163378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0</a:t>
              </a:r>
              <a:r>
                <a:rPr lang="tr-TR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1</a:t>
              </a:r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413989-A115-4850-9147-D270A86BD875}"/>
                </a:ext>
              </a:extLst>
            </p:cNvPr>
            <p:cNvSpPr txBox="1"/>
            <p:nvPr/>
          </p:nvSpPr>
          <p:spPr>
            <a:xfrm>
              <a:off x="3880487" y="2960811"/>
              <a:ext cx="53477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en-US" altLang="ko-KR" sz="7000" b="1" dirty="0">
                  <a:latin typeface="한컴 소망 M" panose="02020603020101020101" pitchFamily="18" charset="-127"/>
                  <a:ea typeface="한컴 소망 M" panose="02020603020101020101" pitchFamily="18" charset="-127"/>
                  <a:cs typeface="Open Sans" panose="020B0606030504020204" pitchFamily="34" charset="0"/>
                </a:rPr>
                <a:t>Intro</a:t>
              </a:r>
            </a:p>
          </p:txBody>
        </p:sp>
        <p:sp>
          <p:nvSpPr>
            <p:cNvPr id="12" name="Isosceles Triangle 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F87D7D-7F83-474A-85CE-AADA29015825}"/>
                </a:ext>
              </a:extLst>
            </p:cNvPr>
            <p:cNvSpPr/>
            <p:nvPr/>
          </p:nvSpPr>
          <p:spPr>
            <a:xfrm rot="5400000">
              <a:off x="10350101" y="3200975"/>
              <a:ext cx="720000" cy="7200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6E09F98-921F-4622-A27D-39D7323E7E7F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>
            <a:extLst>
              <a:ext uri="{FF2B5EF4-FFF2-40B4-BE49-F238E27FC236}">
                <a16:creationId xmlns:a16="http://schemas.microsoft.com/office/drawing/2014/main" id="{8871D69E-F9A8-406E-88FE-01B899F1DB1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05469" y="1597500"/>
            <a:ext cx="10977885" cy="45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pic>
        <p:nvPicPr>
          <p:cNvPr id="10244" name="Picture 6">
            <a:extLst>
              <a:ext uri="{FF2B5EF4-FFF2-40B4-BE49-F238E27FC236}">
                <a16:creationId xmlns:a16="http://schemas.microsoft.com/office/drawing/2014/main" id="{2C4E1641-EF95-42CA-84D8-B6387492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2" y="1554592"/>
            <a:ext cx="10389898" cy="411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B8A01FE-436D-4249-A527-B30064A34418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605469" y="591553"/>
            <a:ext cx="10977885" cy="56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29729">
              <a:lnSpc>
                <a:spcPct val="100000"/>
              </a:lnSpc>
            </a:pPr>
            <a:r>
              <a:rPr lang="ko-KR" altLang="en-US" sz="3103" b="1">
                <a:solidFill>
                  <a:srgbClr val="00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오징어 감성분석 결과</a:t>
            </a:r>
            <a:endParaRPr lang="ko-KR" altLang="en-US" sz="3103" b="1" dirty="0">
              <a:solidFill>
                <a:srgbClr val="000000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2806A1BB-E06B-469B-8C78-E920BB3E2ED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05469" y="1597500"/>
            <a:ext cx="10977885" cy="45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2034A213-441D-4DD8-9CE2-2839E36F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33" y="880790"/>
            <a:ext cx="4827854" cy="509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7">
            <a:extLst>
              <a:ext uri="{FF2B5EF4-FFF2-40B4-BE49-F238E27FC236}">
                <a16:creationId xmlns:a16="http://schemas.microsoft.com/office/drawing/2014/main" id="{6EBB1091-5FAB-4842-8844-CB79A9025AA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383638" y="2995957"/>
            <a:ext cx="1009113" cy="86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긍정</a:t>
            </a:r>
          </a:p>
        </p:txBody>
      </p:sp>
      <p:sp>
        <p:nvSpPr>
          <p:cNvPr id="11270" name="Rectangle 8">
            <a:extLst>
              <a:ext uri="{FF2B5EF4-FFF2-40B4-BE49-F238E27FC236}">
                <a16:creationId xmlns:a16="http://schemas.microsoft.com/office/drawing/2014/main" id="{F2E3F1C0-EA0F-42E8-82B5-275D1C352F9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114228" y="2959405"/>
            <a:ext cx="1225239" cy="93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중립</a:t>
            </a:r>
          </a:p>
        </p:txBody>
      </p:sp>
      <p:sp>
        <p:nvSpPr>
          <p:cNvPr id="11271" name="Rectangle 9">
            <a:extLst>
              <a:ext uri="{FF2B5EF4-FFF2-40B4-BE49-F238E27FC236}">
                <a16:creationId xmlns:a16="http://schemas.microsoft.com/office/drawing/2014/main" id="{677A1CAE-408A-40ED-860A-EC8A34E590E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843229" y="2995956"/>
            <a:ext cx="1007525" cy="4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부정</a:t>
            </a:r>
          </a:p>
        </p:txBody>
      </p:sp>
      <p:pic>
        <p:nvPicPr>
          <p:cNvPr id="11272" name="Picture 10">
            <a:extLst>
              <a:ext uri="{FF2B5EF4-FFF2-40B4-BE49-F238E27FC236}">
                <a16:creationId xmlns:a16="http://schemas.microsoft.com/office/drawing/2014/main" id="{17F52A79-A28F-420A-AE1F-2B23AAC7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031" y="3084949"/>
            <a:ext cx="424305" cy="31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11">
            <a:extLst>
              <a:ext uri="{FF2B5EF4-FFF2-40B4-BE49-F238E27FC236}">
                <a16:creationId xmlns:a16="http://schemas.microsoft.com/office/drawing/2014/main" id="{435701A4-FDB1-43DC-9822-E2AD57C0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622" y="3084949"/>
            <a:ext cx="422715" cy="31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>
            <a:extLst>
              <a:ext uri="{FF2B5EF4-FFF2-40B4-BE49-F238E27FC236}">
                <a16:creationId xmlns:a16="http://schemas.microsoft.com/office/drawing/2014/main" id="{33C07011-CE0E-4119-A1A5-DDB04EC7A9B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05469" y="1597500"/>
            <a:ext cx="10977885" cy="45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pic>
        <p:nvPicPr>
          <p:cNvPr id="12292" name="Picture 6">
            <a:extLst>
              <a:ext uri="{FF2B5EF4-FFF2-40B4-BE49-F238E27FC236}">
                <a16:creationId xmlns:a16="http://schemas.microsoft.com/office/drawing/2014/main" id="{308577E7-57BD-4000-836D-060F93CD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5" y="1680135"/>
            <a:ext cx="11228972" cy="427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11B258-CE67-4574-B0E2-89147465E10C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605469" y="591553"/>
            <a:ext cx="10977885" cy="567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29729">
              <a:lnSpc>
                <a:spcPct val="100000"/>
              </a:lnSpc>
            </a:pPr>
            <a:r>
              <a:rPr lang="ko-KR" altLang="en-US" sz="3103" b="1" dirty="0">
                <a:solidFill>
                  <a:srgbClr val="00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양파 감성분석 결과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57269EDD-6F9F-41B4-9F1A-72B633B4128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05469" y="1597500"/>
            <a:ext cx="10977885" cy="45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1201">
              <a:ea typeface="굴림" panose="020B0600000101010101" pitchFamily="50" charset="-127"/>
            </a:endParaRPr>
          </a:p>
        </p:txBody>
      </p:sp>
      <p:pic>
        <p:nvPicPr>
          <p:cNvPr id="13316" name="Picture 6">
            <a:extLst>
              <a:ext uri="{FF2B5EF4-FFF2-40B4-BE49-F238E27FC236}">
                <a16:creationId xmlns:a16="http://schemas.microsoft.com/office/drawing/2014/main" id="{FB77C24B-B710-4C48-8324-283CAD77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3" y="1049241"/>
            <a:ext cx="4997894" cy="475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Rectangle 7">
            <a:extLst>
              <a:ext uri="{FF2B5EF4-FFF2-40B4-BE49-F238E27FC236}">
                <a16:creationId xmlns:a16="http://schemas.microsoft.com/office/drawing/2014/main" id="{F141DD21-965A-4C5A-B2C7-EBE747D0307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744376" y="3212082"/>
            <a:ext cx="1009114" cy="86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긍정</a:t>
            </a:r>
          </a:p>
        </p:txBody>
      </p:sp>
      <p:pic>
        <p:nvPicPr>
          <p:cNvPr id="13318" name="Picture 8">
            <a:extLst>
              <a:ext uri="{FF2B5EF4-FFF2-40B4-BE49-F238E27FC236}">
                <a16:creationId xmlns:a16="http://schemas.microsoft.com/office/drawing/2014/main" id="{1232B369-7924-4CA0-B397-5839476D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10" y="2957817"/>
            <a:ext cx="618182" cy="94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9">
            <a:extLst>
              <a:ext uri="{FF2B5EF4-FFF2-40B4-BE49-F238E27FC236}">
                <a16:creationId xmlns:a16="http://schemas.microsoft.com/office/drawing/2014/main" id="{AE529B73-1E13-41E0-8028-1BD7A384A1E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123342" y="2492193"/>
            <a:ext cx="1223650" cy="93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중립</a:t>
            </a:r>
          </a:p>
        </p:txBody>
      </p:sp>
      <p:sp>
        <p:nvSpPr>
          <p:cNvPr id="13320" name="Rectangle 10">
            <a:extLst>
              <a:ext uri="{FF2B5EF4-FFF2-40B4-BE49-F238E27FC236}">
                <a16:creationId xmlns:a16="http://schemas.microsoft.com/office/drawing/2014/main" id="{96E4A936-5A54-41B8-9EAB-184C2F6FFD0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9050240" y="3788944"/>
            <a:ext cx="1009113" cy="4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3103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부정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12611D1-C486-4D76-ADB8-2C495A15203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260AF5A-6CD5-4D8D-AA24-97043FB4D514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7A11C-8AD6-4017-AF58-E9643049646A}"/>
              </a:ext>
            </a:extLst>
          </p:cNvPr>
          <p:cNvSpPr txBox="1"/>
          <p:nvPr/>
        </p:nvSpPr>
        <p:spPr>
          <a:xfrm>
            <a:off x="803865" y="641704"/>
            <a:ext cx="488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04.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감성분석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-KNU 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감성사전 기반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altLang="ko-KR" sz="2400" b="1" dirty="0">
              <a:solidFill>
                <a:srgbClr val="767171"/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401A6CAB-F1CE-4C77-BFA5-8261231404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1913"/>
              </p:ext>
            </p:extLst>
          </p:nvPr>
        </p:nvGraphicFramePr>
        <p:xfrm>
          <a:off x="628619" y="1349590"/>
          <a:ext cx="10980481" cy="39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F4822E54-C04E-480B-A35A-762ED80BDF4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31215" y="5283622"/>
            <a:ext cx="10977885" cy="7918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defTabSz="1028700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빈도수 </a:t>
            </a:r>
            <a:r>
              <a:rPr lang="en-US" altLang="ko-KR" sz="2503" b="1" dirty="0">
                <a:solidFill>
                  <a:srgbClr val="000000"/>
                </a:solidFill>
                <a:latin typeface="Calibri"/>
                <a:ea typeface="맑은 고딕"/>
              </a:rPr>
              <a:t>1</a:t>
            </a: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위</a:t>
            </a:r>
            <a:r>
              <a:rPr lang="en-US" altLang="ko-KR" sz="2503" b="1" dirty="0">
                <a:solidFill>
                  <a:srgbClr val="000000"/>
                </a:solidFill>
                <a:latin typeface="Calibri"/>
                <a:ea typeface="맑은 고딕"/>
              </a:rPr>
              <a:t>~3</a:t>
            </a: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위 키워드</a:t>
            </a:r>
            <a:r>
              <a:rPr lang="en-US" altLang="ko-KR" sz="2503" b="1" dirty="0">
                <a:solidFill>
                  <a:srgbClr val="000000"/>
                </a:solidFill>
                <a:latin typeface="Calibri"/>
                <a:ea typeface="맑은 고딕"/>
              </a:rPr>
              <a:t>(</a:t>
            </a:r>
            <a:r>
              <a:rPr lang="ko-KR" altLang="en-US" sz="2503" b="1" dirty="0">
                <a:solidFill>
                  <a:srgbClr val="558FC4"/>
                </a:solidFill>
                <a:latin typeface="Calibri"/>
                <a:ea typeface="맑은 고딕"/>
              </a:rPr>
              <a:t>치즈</a:t>
            </a:r>
            <a:r>
              <a:rPr lang="en-US" altLang="ko-KR" sz="2503" b="1" dirty="0">
                <a:solidFill>
                  <a:srgbClr val="558FC4"/>
                </a:solidFill>
                <a:latin typeface="Calibri"/>
                <a:ea typeface="맑은 고딕"/>
              </a:rPr>
              <a:t>, </a:t>
            </a:r>
            <a:r>
              <a:rPr lang="ko-KR" altLang="en-US" sz="2503" b="1" dirty="0">
                <a:solidFill>
                  <a:srgbClr val="558FC4"/>
                </a:solidFill>
                <a:latin typeface="Calibri"/>
                <a:ea typeface="맑은 고딕"/>
              </a:rPr>
              <a:t>오징어</a:t>
            </a:r>
            <a:r>
              <a:rPr lang="en-US" altLang="ko-KR" sz="2503" b="1" dirty="0">
                <a:solidFill>
                  <a:srgbClr val="558FC4"/>
                </a:solidFill>
                <a:latin typeface="Calibri"/>
                <a:ea typeface="맑은 고딕"/>
              </a:rPr>
              <a:t>, </a:t>
            </a:r>
            <a:r>
              <a:rPr lang="ko-KR" altLang="en-US" sz="2503" b="1" dirty="0">
                <a:solidFill>
                  <a:srgbClr val="558FC4"/>
                </a:solidFill>
                <a:latin typeface="Calibri"/>
                <a:ea typeface="맑은 고딕"/>
              </a:rPr>
              <a:t>양파</a:t>
            </a:r>
            <a:r>
              <a:rPr lang="en-US" altLang="ko-KR" sz="2503" b="1" dirty="0">
                <a:solidFill>
                  <a:srgbClr val="000000"/>
                </a:solidFill>
                <a:latin typeface="Calibri"/>
                <a:ea typeface="맑은 고딕"/>
              </a:rPr>
              <a:t>)</a:t>
            </a:r>
            <a:r>
              <a:rPr lang="ko-KR" altLang="en-US" sz="2503" b="1" dirty="0">
                <a:solidFill>
                  <a:srgbClr val="000000"/>
                </a:solidFill>
                <a:latin typeface="Calibri"/>
                <a:ea typeface="맑은 고딕"/>
              </a:rPr>
              <a:t> 기반 </a:t>
            </a:r>
            <a:r>
              <a:rPr lang="ko-KR" altLang="en-US" sz="2503" b="1" dirty="0">
                <a:latin typeface="Calibri"/>
                <a:ea typeface="맑은 고딕"/>
              </a:rPr>
              <a:t>감성분석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ko-KR" sz="1702" dirty="0">
                <a:solidFill>
                  <a:srgbClr val="808080"/>
                </a:solidFill>
                <a:latin typeface="Calibri"/>
                <a:ea typeface="맑은 고딕"/>
              </a:rPr>
              <a:t>-&gt;</a:t>
            </a:r>
            <a:r>
              <a:rPr lang="ko-KR" altLang="en-US" sz="1702" dirty="0">
                <a:solidFill>
                  <a:srgbClr val="808080"/>
                </a:solidFill>
                <a:latin typeface="Calibri"/>
                <a:ea typeface="맑은 고딕"/>
              </a:rPr>
              <a:t>각 키워드별 점수를 산출한 후 순위를 매김</a:t>
            </a:r>
          </a:p>
        </p:txBody>
      </p:sp>
    </p:spTree>
    <p:extLst>
      <p:ext uri="{BB962C8B-B14F-4D97-AF65-F5344CB8AC3E}">
        <p14:creationId xmlns:p14="http://schemas.microsoft.com/office/powerpoint/2010/main" val="199628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16D9E7D6-22A6-4B73-AECA-6467DA4524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white">
          <a:xfrm>
            <a:off x="605469" y="507339"/>
            <a:ext cx="10977885" cy="681747"/>
          </a:xfrm>
        </p:spPr>
        <p:txBody>
          <a:bodyPr>
            <a:normAutofit fontScale="90000"/>
          </a:bodyPr>
          <a:lstStyle/>
          <a:p>
            <a:pPr defTabSz="1029729">
              <a:lnSpc>
                <a:spcPct val="100000"/>
              </a:lnSpc>
            </a:pPr>
            <a:r>
              <a:rPr lang="ko-KR" altLang="en-US" sz="3904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군산대학교 KNU 한국어 감성사전 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20A9403A-0AEF-4082-AF47-44341C6CD3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white">
          <a:xfrm>
            <a:off x="4502077" y="1858121"/>
            <a:ext cx="7144843" cy="4525914"/>
          </a:xfrm>
        </p:spPr>
        <p:txBody>
          <a:bodyPr/>
          <a:lstStyle/>
          <a:p>
            <a:pPr marL="341654" indent="-341654" defTabSz="1029729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Char char="•"/>
            </a:pPr>
            <a:r>
              <a:rPr kumimoji="1" lang="ko-KR" altLang="en-US" sz="2703">
                <a:solidFill>
                  <a:srgbClr val="000000"/>
                </a:solidFill>
                <a:latin typeface="HNC_GO_B_HINT_GS" charset="0"/>
                <a:ea typeface="굴림" panose="020B0600000101010101" pitchFamily="50" charset="-127"/>
              </a:rPr>
              <a:t>표준국어대사전을 구성하는 형용사, 부사, 동사, 명사의 모든 뜻풀이에 대한 긍정, 중립, 부정으로 분류하기 위해 Bi-LSTM 딥 러닝 모델 사용</a:t>
            </a:r>
          </a:p>
          <a:p>
            <a:pPr marL="341654" indent="-341654" defTabSz="1029729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Char char="•"/>
            </a:pPr>
            <a:endParaRPr kumimoji="1" lang="en-US" altLang="ko-KR" sz="2703">
              <a:solidFill>
                <a:srgbClr val="000000"/>
              </a:solidFill>
              <a:latin typeface="HNC_GO_B_HINT_GS" charset="0"/>
              <a:ea typeface="굴림" panose="020B0600000101010101" pitchFamily="50" charset="-127"/>
            </a:endParaRPr>
          </a:p>
          <a:p>
            <a:pPr marL="341654" indent="-341654" defTabSz="1029729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Char char="•"/>
            </a:pPr>
            <a:r>
              <a:rPr kumimoji="1" lang="ko-KR" altLang="en-US" sz="2703">
                <a:solidFill>
                  <a:srgbClr val="000000"/>
                </a:solidFill>
                <a:latin typeface="HNC_GO_B_HINT_GS" charset="0"/>
                <a:ea typeface="굴림" panose="020B0600000101010101" pitchFamily="50" charset="-127"/>
              </a:rPr>
              <a:t>사용법</a:t>
            </a:r>
            <a:r>
              <a:rPr kumimoji="1" lang="en-US" altLang="ko-KR" sz="2703">
                <a:solidFill>
                  <a:srgbClr val="000000"/>
                </a:solidFill>
                <a:latin typeface="HNC_GO_B_HINT_GS" charset="0"/>
                <a:ea typeface="굴림" panose="020B0600000101010101" pitchFamily="50" charset="-127"/>
              </a:rPr>
              <a:t>: </a:t>
            </a:r>
            <a:r>
              <a:rPr kumimoji="1" lang="ko-KR" altLang="en-US" sz="2703">
                <a:solidFill>
                  <a:srgbClr val="000000"/>
                </a:solidFill>
                <a:latin typeface="HNC_GO_B_HINT_GS" charset="0"/>
                <a:ea typeface="굴림" panose="020B0600000101010101" pitchFamily="50" charset="-127"/>
              </a:rPr>
              <a:t>단어 입력을 통해 해당 단어의 행태소 및 극성 정도값 출력</a:t>
            </a:r>
          </a:p>
          <a:p>
            <a:pPr marL="341654" indent="-341654" defTabSz="1029729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Char char="•"/>
            </a:pPr>
            <a:endParaRPr kumimoji="1" lang="ko-KR" altLang="en-US" sz="2703">
              <a:solidFill>
                <a:srgbClr val="000000"/>
              </a:solidFill>
              <a:latin typeface="HNC_GO_B_HINT_GS" charset="0"/>
              <a:ea typeface="굴림" panose="020B0600000101010101" pitchFamily="50" charset="-127"/>
            </a:endParaRPr>
          </a:p>
        </p:txBody>
      </p:sp>
      <p:pic>
        <p:nvPicPr>
          <p:cNvPr id="20484" name="Picture 6">
            <a:extLst>
              <a:ext uri="{FF2B5EF4-FFF2-40B4-BE49-F238E27FC236}">
                <a16:creationId xmlns:a16="http://schemas.microsoft.com/office/drawing/2014/main" id="{FD5BA2AE-2AD7-4365-9949-B31248D2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r="5952"/>
          <a:stretch>
            <a:fillRect/>
          </a:stretch>
        </p:blipFill>
        <p:spPr bwMode="auto">
          <a:xfrm>
            <a:off x="545081" y="1481490"/>
            <a:ext cx="3440521" cy="515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8C6A217-490E-4085-8331-54D4492E6621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870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42FD82CF-9E20-44E9-9309-DE146A1FDC83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3890" y="1049240"/>
            <a:ext cx="6884221" cy="5651036"/>
          </a:xfrm>
        </p:spPr>
      </p:pic>
      <p:sp>
        <p:nvSpPr>
          <p:cNvPr id="21507" name="Rectangle 5">
            <a:extLst>
              <a:ext uri="{FF2B5EF4-FFF2-40B4-BE49-F238E27FC236}">
                <a16:creationId xmlns:a16="http://schemas.microsoft.com/office/drawing/2014/main" id="{9FA7FF0E-6F5B-43A1-93A8-028427F83E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white">
          <a:xfrm>
            <a:off x="605469" y="345245"/>
            <a:ext cx="10977885" cy="758027"/>
          </a:xfrm>
        </p:spPr>
        <p:txBody>
          <a:bodyPr>
            <a:normAutofit fontScale="90000"/>
          </a:bodyPr>
          <a:lstStyle/>
          <a:p>
            <a:pPr defTabSz="1029729">
              <a:lnSpc>
                <a:spcPct val="100000"/>
              </a:lnSpc>
            </a:pPr>
            <a:r>
              <a:rPr lang="ko-KR" altLang="en-US">
                <a:solidFill>
                  <a:srgbClr val="000000"/>
                </a:solidFill>
                <a:latin typeface="HNC_GO_B_HINT_GS" charset="0"/>
                <a:ea typeface="굴림" panose="020B0600000101010101" pitchFamily="50" charset="-127"/>
              </a:rPr>
              <a:t>Bi-LSTM(Bi-directional LSTM)</a:t>
            </a:r>
          </a:p>
        </p:txBody>
      </p:sp>
      <p:sp>
        <p:nvSpPr>
          <p:cNvPr id="4" name="직사각형 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9D9AA-DB7A-4F8D-8299-6A468CC9052B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186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3F67BD0-2083-4883-873D-F35C0F0D40FF}"/>
              </a:ext>
            </a:extLst>
          </p:cNvPr>
          <p:cNvSpPr/>
          <p:nvPr/>
        </p:nvSpPr>
        <p:spPr>
          <a:xfrm>
            <a:off x="-541310" y="382958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EDF497B0-E015-4D50-A596-76E9344A2F6F}"/>
              </a:ext>
            </a:extLst>
          </p:cNvPr>
          <p:cNvGraphicFramePr/>
          <p:nvPr>
            <p:extLst/>
          </p:nvPr>
        </p:nvGraphicFramePr>
        <p:xfrm>
          <a:off x="264546" y="3016212"/>
          <a:ext cx="6045302" cy="369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EBD0BD6-FC4A-4850-9D77-BBE6745043A1}"/>
              </a:ext>
            </a:extLst>
          </p:cNvPr>
          <p:cNvGraphicFramePr/>
          <p:nvPr>
            <p:extLst/>
          </p:nvPr>
        </p:nvGraphicFramePr>
        <p:xfrm>
          <a:off x="5821391" y="3046042"/>
          <a:ext cx="679132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974747-8644-4314-9BB6-0CC601563B78}"/>
              </a:ext>
            </a:extLst>
          </p:cNvPr>
          <p:cNvSpPr txBox="1"/>
          <p:nvPr/>
        </p:nvSpPr>
        <p:spPr>
          <a:xfrm>
            <a:off x="8682569" y="5327908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71368-D0AA-4DED-B209-0A5280B95E50}"/>
              </a:ext>
            </a:extLst>
          </p:cNvPr>
          <p:cNvSpPr txBox="1"/>
          <p:nvPr/>
        </p:nvSpPr>
        <p:spPr>
          <a:xfrm>
            <a:off x="8423810" y="499232"/>
            <a:ext cx="1712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0.63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61038-449A-48E8-8BD9-E61F3661389B}"/>
              </a:ext>
            </a:extLst>
          </p:cNvPr>
          <p:cNvSpPr/>
          <p:nvPr/>
        </p:nvSpPr>
        <p:spPr>
          <a:xfrm>
            <a:off x="5103168" y="1524228"/>
            <a:ext cx="6045302" cy="819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A81663-A95D-4DE6-BF0B-CBF8CAC201B5}"/>
              </a:ext>
            </a:extLst>
          </p:cNvPr>
          <p:cNvCxnSpPr>
            <a:cxnSpLocks/>
          </p:cNvCxnSpPr>
          <p:nvPr/>
        </p:nvCxnSpPr>
        <p:spPr>
          <a:xfrm flipH="1">
            <a:off x="9637144" y="1455171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43160F-3DA2-42FE-B381-98075396868F}"/>
              </a:ext>
            </a:extLst>
          </p:cNvPr>
          <p:cNvCxnSpPr>
            <a:cxnSpLocks/>
          </p:cNvCxnSpPr>
          <p:nvPr/>
        </p:nvCxnSpPr>
        <p:spPr>
          <a:xfrm flipH="1">
            <a:off x="6614493" y="1436120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5633622-C611-4389-8C02-979A7E318594}"/>
              </a:ext>
            </a:extLst>
          </p:cNvPr>
          <p:cNvSpPr/>
          <p:nvPr/>
        </p:nvSpPr>
        <p:spPr>
          <a:xfrm rot="10800000">
            <a:off x="9118289" y="1150830"/>
            <a:ext cx="323848" cy="27384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채우기 없는 걱정하는 얼굴">
            <a:extLst>
              <a:ext uri="{FF2B5EF4-FFF2-40B4-BE49-F238E27FC236}">
                <a16:creationId xmlns:a16="http://schemas.microsoft.com/office/drawing/2014/main" id="{A10144C4-055D-4AF0-AE56-1D01701CF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1639" y="1576802"/>
            <a:ext cx="534484" cy="534484"/>
          </a:xfrm>
          <a:prstGeom prst="rect">
            <a:avLst/>
          </a:prstGeom>
        </p:spPr>
      </p:pic>
      <p:pic>
        <p:nvPicPr>
          <p:cNvPr id="12" name="그래픽 11" descr="채우기 없는 보통 얼굴">
            <a:extLst>
              <a:ext uri="{FF2B5EF4-FFF2-40B4-BE49-F238E27FC236}">
                <a16:creationId xmlns:a16="http://schemas.microsoft.com/office/drawing/2014/main" id="{59DA3355-4B03-414E-96E7-BC5FFA5473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8579" y="1586180"/>
            <a:ext cx="534484" cy="534484"/>
          </a:xfrm>
          <a:prstGeom prst="rect">
            <a:avLst/>
          </a:prstGeom>
        </p:spPr>
      </p:pic>
      <p:pic>
        <p:nvPicPr>
          <p:cNvPr id="13" name="그래픽 12" descr="트로피">
            <a:extLst>
              <a:ext uri="{FF2B5EF4-FFF2-40B4-BE49-F238E27FC236}">
                <a16:creationId xmlns:a16="http://schemas.microsoft.com/office/drawing/2014/main" id="{02042E42-2B8B-4447-9C4F-5A22C47158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193" y="499232"/>
            <a:ext cx="1396397" cy="1396397"/>
          </a:xfrm>
          <a:prstGeom prst="rect">
            <a:avLst/>
          </a:prstGeom>
        </p:spPr>
      </p:pic>
      <p:pic>
        <p:nvPicPr>
          <p:cNvPr id="14" name="그래픽 13" descr="채우기 없는 활짝 웃는 얼굴">
            <a:extLst>
              <a:ext uri="{FF2B5EF4-FFF2-40B4-BE49-F238E27FC236}">
                <a16:creationId xmlns:a16="http://schemas.microsoft.com/office/drawing/2014/main" id="{8C5370F3-9BFC-4412-918D-E8EA32BBA6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1228" y="1576802"/>
            <a:ext cx="534484" cy="5344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8A2640-ECCC-4B5B-B683-8DCC8AD754F5}"/>
              </a:ext>
            </a:extLst>
          </p:cNvPr>
          <p:cNvSpPr txBox="1"/>
          <p:nvPr/>
        </p:nvSpPr>
        <p:spPr>
          <a:xfrm>
            <a:off x="1358137" y="1026142"/>
            <a:ext cx="385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치즈 감성분석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B74F9F9F-041A-4E8E-BD96-9302B56227DC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F2EE65-8498-47E8-9E4C-92712775EDA3}"/>
              </a:ext>
            </a:extLst>
          </p:cNvPr>
          <p:cNvSpPr/>
          <p:nvPr/>
        </p:nvSpPr>
        <p:spPr>
          <a:xfrm>
            <a:off x="-637260" y="343452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E432180E-4F7C-429C-A50C-CD238F06BAB3}"/>
              </a:ext>
            </a:extLst>
          </p:cNvPr>
          <p:cNvGraphicFramePr/>
          <p:nvPr>
            <p:extLst/>
          </p:nvPr>
        </p:nvGraphicFramePr>
        <p:xfrm>
          <a:off x="0" y="2970561"/>
          <a:ext cx="7001694" cy="333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95B0A3D-553D-4680-B625-AE6C9B4324B3}"/>
              </a:ext>
            </a:extLst>
          </p:cNvPr>
          <p:cNvGraphicFramePr/>
          <p:nvPr>
            <p:extLst/>
          </p:nvPr>
        </p:nvGraphicFramePr>
        <p:xfrm>
          <a:off x="5939753" y="2916469"/>
          <a:ext cx="6791324" cy="3444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1C9B95-2635-4869-9F87-517963CB3CF0}"/>
              </a:ext>
            </a:extLst>
          </p:cNvPr>
          <p:cNvSpPr txBox="1"/>
          <p:nvPr/>
        </p:nvSpPr>
        <p:spPr>
          <a:xfrm>
            <a:off x="8846289" y="443883"/>
            <a:ext cx="96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0.54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4E20DB-2ADE-4169-9434-58E6DA6999BC}"/>
              </a:ext>
            </a:extLst>
          </p:cNvPr>
          <p:cNvSpPr/>
          <p:nvPr/>
        </p:nvSpPr>
        <p:spPr>
          <a:xfrm>
            <a:off x="5461271" y="1372775"/>
            <a:ext cx="6045302" cy="819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27F808-1AD6-4263-8B15-565804D1F919}"/>
              </a:ext>
            </a:extLst>
          </p:cNvPr>
          <p:cNvCxnSpPr>
            <a:cxnSpLocks/>
          </p:cNvCxnSpPr>
          <p:nvPr/>
        </p:nvCxnSpPr>
        <p:spPr>
          <a:xfrm flipH="1">
            <a:off x="9995247" y="1303718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4A338C-A576-4D4C-8FD1-4B3ACD7E7EDF}"/>
              </a:ext>
            </a:extLst>
          </p:cNvPr>
          <p:cNvCxnSpPr>
            <a:cxnSpLocks/>
          </p:cNvCxnSpPr>
          <p:nvPr/>
        </p:nvCxnSpPr>
        <p:spPr>
          <a:xfrm flipH="1">
            <a:off x="6972596" y="1284667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0BC30D1-CBA1-401F-BAE3-FF74254F1015}"/>
              </a:ext>
            </a:extLst>
          </p:cNvPr>
          <p:cNvSpPr/>
          <p:nvPr/>
        </p:nvSpPr>
        <p:spPr>
          <a:xfrm rot="10800000">
            <a:off x="9174662" y="999377"/>
            <a:ext cx="323848" cy="27384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채우기 없는 걱정하는 얼굴">
            <a:extLst>
              <a:ext uri="{FF2B5EF4-FFF2-40B4-BE49-F238E27FC236}">
                <a16:creationId xmlns:a16="http://schemas.microsoft.com/office/drawing/2014/main" id="{246BDA1A-1097-4B6A-AA4F-792583AD48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742" y="1395853"/>
            <a:ext cx="534484" cy="534484"/>
          </a:xfrm>
          <a:prstGeom prst="rect">
            <a:avLst/>
          </a:prstGeom>
        </p:spPr>
      </p:pic>
      <p:pic>
        <p:nvPicPr>
          <p:cNvPr id="11" name="그래픽 10" descr="채우기 없는 보통 얼굴">
            <a:extLst>
              <a:ext uri="{FF2B5EF4-FFF2-40B4-BE49-F238E27FC236}">
                <a16:creationId xmlns:a16="http://schemas.microsoft.com/office/drawing/2014/main" id="{E18BA1D6-8629-484D-AEE7-DE203FA99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6682" y="1405231"/>
            <a:ext cx="534484" cy="534484"/>
          </a:xfrm>
          <a:prstGeom prst="rect">
            <a:avLst/>
          </a:prstGeom>
        </p:spPr>
      </p:pic>
      <p:pic>
        <p:nvPicPr>
          <p:cNvPr id="12" name="그래픽 11" descr="채우기 없는 활짝 웃는 얼굴">
            <a:extLst>
              <a:ext uri="{FF2B5EF4-FFF2-40B4-BE49-F238E27FC236}">
                <a16:creationId xmlns:a16="http://schemas.microsoft.com/office/drawing/2014/main" id="{ADAA9BB3-844F-40A0-B41E-D4ED052509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9331" y="1395853"/>
            <a:ext cx="534484" cy="534484"/>
          </a:xfrm>
          <a:prstGeom prst="rect">
            <a:avLst/>
          </a:prstGeom>
        </p:spPr>
      </p:pic>
      <p:pic>
        <p:nvPicPr>
          <p:cNvPr id="13" name="그래픽 12" descr="트로피">
            <a:extLst>
              <a:ext uri="{FF2B5EF4-FFF2-40B4-BE49-F238E27FC236}">
                <a16:creationId xmlns:a16="http://schemas.microsoft.com/office/drawing/2014/main" id="{3B233AD4-9745-40AD-983E-A1B0533366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0243" y="459726"/>
            <a:ext cx="1396397" cy="13963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07977F-C196-4D1B-84F6-943913783D68}"/>
              </a:ext>
            </a:extLst>
          </p:cNvPr>
          <p:cNvSpPr txBox="1"/>
          <p:nvPr/>
        </p:nvSpPr>
        <p:spPr>
          <a:xfrm>
            <a:off x="8806394" y="5327908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A351C-FAD7-4182-B847-34EDC1A14823}"/>
              </a:ext>
            </a:extLst>
          </p:cNvPr>
          <p:cNvSpPr txBox="1"/>
          <p:nvPr/>
        </p:nvSpPr>
        <p:spPr>
          <a:xfrm>
            <a:off x="1262187" y="986636"/>
            <a:ext cx="385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양파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감성분석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3259B852-C22D-4862-BD09-4EBD4BD41CD9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3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E4446E-48A5-440F-842B-B55446F87732}"/>
              </a:ext>
            </a:extLst>
          </p:cNvPr>
          <p:cNvSpPr/>
          <p:nvPr/>
        </p:nvSpPr>
        <p:spPr>
          <a:xfrm>
            <a:off x="-679422" y="390267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650366C1-118A-44C4-BEA7-60FBC9065D67}"/>
              </a:ext>
            </a:extLst>
          </p:cNvPr>
          <p:cNvGraphicFramePr/>
          <p:nvPr>
            <p:extLst/>
          </p:nvPr>
        </p:nvGraphicFramePr>
        <p:xfrm>
          <a:off x="-259653" y="2669555"/>
          <a:ext cx="7237712" cy="4354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D942E31D-4273-42EE-AA14-15E08459D750}"/>
              </a:ext>
            </a:extLst>
          </p:cNvPr>
          <p:cNvGraphicFramePr/>
          <p:nvPr>
            <p:extLst/>
          </p:nvPr>
        </p:nvGraphicFramePr>
        <p:xfrm>
          <a:off x="5819492" y="2777356"/>
          <a:ext cx="6791324" cy="3776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28F970B-BE71-468C-BCB0-88A24A8D659C}"/>
              </a:ext>
            </a:extLst>
          </p:cNvPr>
          <p:cNvSpPr txBox="1"/>
          <p:nvPr/>
        </p:nvSpPr>
        <p:spPr>
          <a:xfrm>
            <a:off x="8677232" y="490698"/>
            <a:ext cx="96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0.5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D285A2-334A-42A9-8FD3-23EDD4F54145}"/>
              </a:ext>
            </a:extLst>
          </p:cNvPr>
          <p:cNvSpPr/>
          <p:nvPr/>
        </p:nvSpPr>
        <p:spPr>
          <a:xfrm>
            <a:off x="5419109" y="1419590"/>
            <a:ext cx="6045302" cy="819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71BCA3-8BA5-4D0A-A4DE-9335606A6783}"/>
              </a:ext>
            </a:extLst>
          </p:cNvPr>
          <p:cNvCxnSpPr>
            <a:cxnSpLocks/>
          </p:cNvCxnSpPr>
          <p:nvPr/>
        </p:nvCxnSpPr>
        <p:spPr>
          <a:xfrm flipH="1">
            <a:off x="9953085" y="1350533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7CF534-B0A3-4320-A75A-CA63A2D03022}"/>
              </a:ext>
            </a:extLst>
          </p:cNvPr>
          <p:cNvCxnSpPr>
            <a:cxnSpLocks/>
          </p:cNvCxnSpPr>
          <p:nvPr/>
        </p:nvCxnSpPr>
        <p:spPr>
          <a:xfrm flipH="1">
            <a:off x="6930434" y="1331482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73A0FB6-FAC5-4238-8F6B-8B88C3D49FB4}"/>
              </a:ext>
            </a:extLst>
          </p:cNvPr>
          <p:cNvSpPr/>
          <p:nvPr/>
        </p:nvSpPr>
        <p:spPr>
          <a:xfrm rot="10800000">
            <a:off x="9005605" y="1046192"/>
            <a:ext cx="323848" cy="27384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채우기 없는 걱정하는 얼굴">
            <a:extLst>
              <a:ext uri="{FF2B5EF4-FFF2-40B4-BE49-F238E27FC236}">
                <a16:creationId xmlns:a16="http://schemas.microsoft.com/office/drawing/2014/main" id="{5D432D3C-F6A5-4C06-B5F1-117EA5DAC6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7580" y="1442668"/>
            <a:ext cx="534484" cy="534484"/>
          </a:xfrm>
          <a:prstGeom prst="rect">
            <a:avLst/>
          </a:prstGeom>
        </p:spPr>
      </p:pic>
      <p:pic>
        <p:nvPicPr>
          <p:cNvPr id="24" name="그래픽 23" descr="채우기 없는 보통 얼굴">
            <a:extLst>
              <a:ext uri="{FF2B5EF4-FFF2-40B4-BE49-F238E27FC236}">
                <a16:creationId xmlns:a16="http://schemas.microsoft.com/office/drawing/2014/main" id="{068798F4-0F01-4290-A541-804A94BBC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4520" y="1452046"/>
            <a:ext cx="534484" cy="534484"/>
          </a:xfrm>
          <a:prstGeom prst="rect">
            <a:avLst/>
          </a:prstGeom>
        </p:spPr>
      </p:pic>
      <p:pic>
        <p:nvPicPr>
          <p:cNvPr id="25" name="그래픽 24" descr="채우기 없는 활짝 웃는 얼굴">
            <a:extLst>
              <a:ext uri="{FF2B5EF4-FFF2-40B4-BE49-F238E27FC236}">
                <a16:creationId xmlns:a16="http://schemas.microsoft.com/office/drawing/2014/main" id="{5A056C0A-6391-49E0-A31D-E3B01CF54B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7169" y="1442668"/>
            <a:ext cx="534484" cy="534484"/>
          </a:xfrm>
          <a:prstGeom prst="rect">
            <a:avLst/>
          </a:prstGeom>
        </p:spPr>
      </p:pic>
      <p:pic>
        <p:nvPicPr>
          <p:cNvPr id="26" name="그래픽 25" descr="트로피">
            <a:extLst>
              <a:ext uri="{FF2B5EF4-FFF2-40B4-BE49-F238E27FC236}">
                <a16:creationId xmlns:a16="http://schemas.microsoft.com/office/drawing/2014/main" id="{AC5E4AC5-0E0A-45BF-97FB-FF016D23D1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8081" y="506541"/>
            <a:ext cx="1396397" cy="13963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6A264-E305-40A4-9897-1F3D1051ADD9}"/>
              </a:ext>
            </a:extLst>
          </p:cNvPr>
          <p:cNvSpPr txBox="1"/>
          <p:nvPr/>
        </p:nvSpPr>
        <p:spPr>
          <a:xfrm>
            <a:off x="1220025" y="1033451"/>
            <a:ext cx="385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오징어 감성분석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40B656-3212-45D7-A230-367F01553CFE}"/>
              </a:ext>
            </a:extLst>
          </p:cNvPr>
          <p:cNvSpPr txBox="1"/>
          <p:nvPr/>
        </p:nvSpPr>
        <p:spPr>
          <a:xfrm>
            <a:off x="8806394" y="5327908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7CC0B526-225D-41B7-BDE7-620BFF9B494F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39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7576" y="0"/>
            <a:ext cx="6164425" cy="6783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5D2FF-77B4-4372-81D1-F6550A3759D5}"/>
              </a:ext>
            </a:extLst>
          </p:cNvPr>
          <p:cNvSpPr txBox="1"/>
          <p:nvPr/>
        </p:nvSpPr>
        <p:spPr>
          <a:xfrm>
            <a:off x="803865" y="641704"/>
            <a:ext cx="3909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이것은 무엇일까요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?-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216A695-17A0-457D-A643-FFCDCC9F7D0D}"/>
              </a:ext>
            </a:extLst>
          </p:cNvPr>
          <p:cNvSpPr/>
          <p:nvPr/>
        </p:nvSpPr>
        <p:spPr>
          <a:xfrm>
            <a:off x="551865" y="441358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FA034C4-1D2B-4936-823B-AFA69E089978}"/>
              </a:ext>
            </a:extLst>
          </p:cNvPr>
          <p:cNvSpPr/>
          <p:nvPr/>
        </p:nvSpPr>
        <p:spPr>
          <a:xfrm>
            <a:off x="551865" y="218449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A831BE-6838-424F-9EE0-10DD6F553CBD}"/>
              </a:ext>
            </a:extLst>
          </p:cNvPr>
          <p:cNvSpPr/>
          <p:nvPr/>
        </p:nvSpPr>
        <p:spPr>
          <a:xfrm>
            <a:off x="551865" y="3299040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776DE-48CF-467A-87FB-1B3E29629A2D}"/>
              </a:ext>
            </a:extLst>
          </p:cNvPr>
          <p:cNvSpPr txBox="1"/>
          <p:nvPr/>
        </p:nvSpPr>
        <p:spPr>
          <a:xfrm>
            <a:off x="945266" y="2125829"/>
            <a:ext cx="36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국내 최초의 </a:t>
            </a:r>
            <a:r>
              <a:rPr lang="en-US" altLang="ko-KR" b="1" dirty="0"/>
              <a:t>OO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666AA-54BA-45BA-8EC4-234FAC935765}"/>
              </a:ext>
            </a:extLst>
          </p:cNvPr>
          <p:cNvSpPr txBox="1"/>
          <p:nvPr/>
        </p:nvSpPr>
        <p:spPr>
          <a:xfrm>
            <a:off x="945265" y="3271400"/>
            <a:ext cx="362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전세계 </a:t>
            </a:r>
            <a:r>
              <a:rPr lang="en-US" altLang="ko-KR" b="1" dirty="0"/>
              <a:t>70</a:t>
            </a:r>
            <a:r>
              <a:rPr lang="ko-KR" altLang="en-US" b="1" dirty="0"/>
              <a:t>여 개국에 수출되고 있는 글로벌 상품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164E1-9FA6-4AC9-BA77-0EA2E003A216}"/>
              </a:ext>
            </a:extLst>
          </p:cNvPr>
          <p:cNvSpPr txBox="1"/>
          <p:nvPr/>
        </p:nvSpPr>
        <p:spPr>
          <a:xfrm>
            <a:off x="945265" y="4362839"/>
            <a:ext cx="362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12</a:t>
            </a:r>
            <a:r>
              <a:rPr lang="ko-KR" altLang="en-US" b="1" dirty="0"/>
              <a:t>년 만의 신제품 출시</a:t>
            </a:r>
            <a:endParaRPr lang="en-US" altLang="ko-KR" b="1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7FB3664-32E2-4013-A537-8F16EE2CEC3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í? ë°©ë¬¸ìê° ê°ìê¸° í­ì£¼íì´ì..">
            <a:extLst>
              <a:ext uri="{FF2B5EF4-FFF2-40B4-BE49-F238E27FC236}">
                <a16:creationId xmlns:a16="http://schemas.microsoft.com/office/drawing/2014/main" id="{C0725204-46C9-4152-ACF3-2B407E23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75" y="981103"/>
            <a:ext cx="4887873" cy="48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1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F972B-8178-42CE-B61E-4EEE3CFD7E79}"/>
              </a:ext>
            </a:extLst>
          </p:cNvPr>
          <p:cNvSpPr txBox="1"/>
          <p:nvPr/>
        </p:nvSpPr>
        <p:spPr>
          <a:xfrm>
            <a:off x="1524000" y="6167488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치즈맛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60787-417A-40F5-BD0A-09F9C1CC2F2E}"/>
              </a:ext>
            </a:extLst>
          </p:cNvPr>
          <p:cNvSpPr txBox="1"/>
          <p:nvPr/>
        </p:nvSpPr>
        <p:spPr>
          <a:xfrm>
            <a:off x="5484241" y="6125247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양파맛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707CA-9CD5-497E-92E6-5072066C390B}"/>
              </a:ext>
            </a:extLst>
          </p:cNvPr>
          <p:cNvSpPr txBox="1"/>
          <p:nvPr/>
        </p:nvSpPr>
        <p:spPr>
          <a:xfrm>
            <a:off x="8584518" y="6125247"/>
            <a:ext cx="292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오징어맛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래픽 4" descr="트로피">
            <a:extLst>
              <a:ext uri="{FF2B5EF4-FFF2-40B4-BE49-F238E27FC236}">
                <a16:creationId xmlns:a16="http://schemas.microsoft.com/office/drawing/2014/main" id="{330CBF37-8EC9-4518-8262-300F090AF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150" y="1863121"/>
            <a:ext cx="914400" cy="914400"/>
          </a:xfrm>
          <a:prstGeom prst="rect">
            <a:avLst/>
          </a:prstGeom>
        </p:spPr>
      </p:pic>
      <p:pic>
        <p:nvPicPr>
          <p:cNvPr id="6" name="그래픽 5" descr="트로피">
            <a:extLst>
              <a:ext uri="{FF2B5EF4-FFF2-40B4-BE49-F238E27FC236}">
                <a16:creationId xmlns:a16="http://schemas.microsoft.com/office/drawing/2014/main" id="{19C38494-74DA-4BC7-8E0D-592590902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700" y="2705616"/>
            <a:ext cx="914400" cy="914400"/>
          </a:xfrm>
          <a:prstGeom prst="rect">
            <a:avLst/>
          </a:prstGeom>
        </p:spPr>
      </p:pic>
      <p:pic>
        <p:nvPicPr>
          <p:cNvPr id="7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31B4F0BF-BCCB-40D7-8DB1-A258C95E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63121"/>
            <a:ext cx="4324350" cy="4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트로피">
            <a:extLst>
              <a:ext uri="{FF2B5EF4-FFF2-40B4-BE49-F238E27FC236}">
                <a16:creationId xmlns:a16="http://schemas.microsoft.com/office/drawing/2014/main" id="{D37AAD0A-4AAD-49CD-97D1-F59F04C32D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4100" y="1144311"/>
            <a:ext cx="914400" cy="914400"/>
          </a:xfrm>
          <a:prstGeom prst="rect">
            <a:avLst/>
          </a:prstGeom>
        </p:spPr>
      </p:pic>
      <p:pic>
        <p:nvPicPr>
          <p:cNvPr id="9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0202D66C-A53A-4C4C-A05B-83CA72FD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48" y="2777521"/>
            <a:ext cx="3328987" cy="33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2">
            <a:extLst>
              <a:ext uri="{FF2B5EF4-FFF2-40B4-BE49-F238E27FC236}">
                <a16:creationId xmlns:a16="http://schemas.microsoft.com/office/drawing/2014/main" id="{C0F2034D-5628-4E8B-8F44-0B901C168E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275" y="2630277"/>
            <a:ext cx="2457450" cy="2457450"/>
          </a:xfrm>
          <a:prstGeom prst="rect">
            <a:avLst/>
          </a:prstGeom>
        </p:spPr>
      </p:pic>
      <p:pic>
        <p:nvPicPr>
          <p:cNvPr id="11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59884192-610D-4DF7-A870-06987D424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1" y="3758636"/>
            <a:ext cx="2366740" cy="2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93ADA-ACD0-4DFF-B7FE-494CC36EA1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863679">
            <a:off x="9345593" y="4432418"/>
            <a:ext cx="1065582" cy="1065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C76459-AFBF-4304-BBA8-0219FF6A17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314728" y="3463684"/>
            <a:ext cx="1752822" cy="17528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609D9-7F01-4224-84FC-7C525DD30EB0}"/>
              </a:ext>
            </a:extLst>
          </p:cNvPr>
          <p:cNvSpPr txBox="1"/>
          <p:nvPr/>
        </p:nvSpPr>
        <p:spPr>
          <a:xfrm>
            <a:off x="66675" y="497980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1</a:t>
            </a:r>
            <a:r>
              <a:rPr lang="ko-KR" altLang="en-US" sz="36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차전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A1733302-98E4-4085-8313-E73F0BC5AF2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62D1C3-DFAD-4855-AEBD-A72EBE7230BF}"/>
              </a:ext>
            </a:extLst>
          </p:cNvPr>
          <p:cNvSpPr/>
          <p:nvPr/>
        </p:nvSpPr>
        <p:spPr>
          <a:xfrm>
            <a:off x="-584172" y="398325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트로피">
            <a:extLst>
              <a:ext uri="{FF2B5EF4-FFF2-40B4-BE49-F238E27FC236}">
                <a16:creationId xmlns:a16="http://schemas.microsoft.com/office/drawing/2014/main" id="{23A9E114-075E-4B0C-AD1B-887290D5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331" y="514599"/>
            <a:ext cx="1396397" cy="1396397"/>
          </a:xfrm>
          <a:prstGeom prst="rect">
            <a:avLst/>
          </a:prstGeom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89C2C63-9CD0-40A6-8C67-A72FE67BB4A7}"/>
              </a:ext>
            </a:extLst>
          </p:cNvPr>
          <p:cNvGraphicFramePr/>
          <p:nvPr>
            <p:extLst/>
          </p:nvPr>
        </p:nvGraphicFramePr>
        <p:xfrm>
          <a:off x="0" y="2552220"/>
          <a:ext cx="6457949" cy="3997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0718EE4-D72A-4921-AEF5-78258E074898}"/>
              </a:ext>
            </a:extLst>
          </p:cNvPr>
          <p:cNvGraphicFramePr/>
          <p:nvPr>
            <p:extLst/>
          </p:nvPr>
        </p:nvGraphicFramePr>
        <p:xfrm>
          <a:off x="5522889" y="2891006"/>
          <a:ext cx="6791324" cy="313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8D676F-774F-4D24-87F5-C9DC7F074939}"/>
              </a:ext>
            </a:extLst>
          </p:cNvPr>
          <p:cNvSpPr txBox="1"/>
          <p:nvPr/>
        </p:nvSpPr>
        <p:spPr>
          <a:xfrm>
            <a:off x="8313955" y="527874"/>
            <a:ext cx="96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0.15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C71A01-C64E-462C-B25E-267454E9C425}"/>
              </a:ext>
            </a:extLst>
          </p:cNvPr>
          <p:cNvSpPr/>
          <p:nvPr/>
        </p:nvSpPr>
        <p:spPr>
          <a:xfrm>
            <a:off x="5514359" y="1427648"/>
            <a:ext cx="6045302" cy="81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6F5053B-5887-4C9A-80F8-2071355443B9}"/>
              </a:ext>
            </a:extLst>
          </p:cNvPr>
          <p:cNvCxnSpPr>
            <a:cxnSpLocks/>
          </p:cNvCxnSpPr>
          <p:nvPr/>
        </p:nvCxnSpPr>
        <p:spPr>
          <a:xfrm flipH="1">
            <a:off x="10048335" y="1358591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C966CA-A7D2-4B55-AE93-3D89EFA7F228}"/>
              </a:ext>
            </a:extLst>
          </p:cNvPr>
          <p:cNvCxnSpPr>
            <a:cxnSpLocks/>
          </p:cNvCxnSpPr>
          <p:nvPr/>
        </p:nvCxnSpPr>
        <p:spPr>
          <a:xfrm flipH="1">
            <a:off x="7025684" y="1339540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BF3670D5-A7AE-4536-8559-2BB45B4AE28F}"/>
              </a:ext>
            </a:extLst>
          </p:cNvPr>
          <p:cNvSpPr/>
          <p:nvPr/>
        </p:nvSpPr>
        <p:spPr>
          <a:xfrm rot="10800000">
            <a:off x="8642328" y="1083368"/>
            <a:ext cx="323848" cy="27384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채우기 없는 걱정하는 얼굴">
            <a:extLst>
              <a:ext uri="{FF2B5EF4-FFF2-40B4-BE49-F238E27FC236}">
                <a16:creationId xmlns:a16="http://schemas.microsoft.com/office/drawing/2014/main" id="{E34D76A0-96E7-49A1-BB05-AF3DAC6270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2830" y="1450726"/>
            <a:ext cx="534484" cy="534484"/>
          </a:xfrm>
          <a:prstGeom prst="rect">
            <a:avLst/>
          </a:prstGeom>
        </p:spPr>
      </p:pic>
      <p:pic>
        <p:nvPicPr>
          <p:cNvPr id="12" name="그래픽 11" descr="채우기 없는 보통 얼굴">
            <a:extLst>
              <a:ext uri="{FF2B5EF4-FFF2-40B4-BE49-F238E27FC236}">
                <a16:creationId xmlns:a16="http://schemas.microsoft.com/office/drawing/2014/main" id="{8B2C0E4B-4066-4EAB-9827-7B8DFE033A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9770" y="1460104"/>
            <a:ext cx="534484" cy="534484"/>
          </a:xfrm>
          <a:prstGeom prst="rect">
            <a:avLst/>
          </a:prstGeom>
        </p:spPr>
      </p:pic>
      <p:pic>
        <p:nvPicPr>
          <p:cNvPr id="13" name="그래픽 12" descr="채우기 없는 활짝 웃는 얼굴">
            <a:extLst>
              <a:ext uri="{FF2B5EF4-FFF2-40B4-BE49-F238E27FC236}">
                <a16:creationId xmlns:a16="http://schemas.microsoft.com/office/drawing/2014/main" id="{901BD2A7-AA75-4404-AEE0-8B9292B578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92419" y="1450726"/>
            <a:ext cx="534484" cy="534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4BB5-DEF1-40E3-A702-0F636F9D1BB7}"/>
              </a:ext>
            </a:extLst>
          </p:cNvPr>
          <p:cNvSpPr txBox="1"/>
          <p:nvPr/>
        </p:nvSpPr>
        <p:spPr>
          <a:xfrm>
            <a:off x="1315275" y="1041509"/>
            <a:ext cx="385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양파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감성분석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3B89C-E7B3-4B5A-AE3A-180DA64B6B98}"/>
              </a:ext>
            </a:extLst>
          </p:cNvPr>
          <p:cNvSpPr txBox="1"/>
          <p:nvPr/>
        </p:nvSpPr>
        <p:spPr>
          <a:xfrm>
            <a:off x="8806394" y="5143657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A0B71168-E73E-40A1-AE1D-360E249BF193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3E2D5-6B18-4DF0-A80B-AE2389D65A99}"/>
              </a:ext>
            </a:extLst>
          </p:cNvPr>
          <p:cNvSpPr/>
          <p:nvPr/>
        </p:nvSpPr>
        <p:spPr>
          <a:xfrm>
            <a:off x="-481013" y="341565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트로피">
            <a:extLst>
              <a:ext uri="{FF2B5EF4-FFF2-40B4-BE49-F238E27FC236}">
                <a16:creationId xmlns:a16="http://schemas.microsoft.com/office/drawing/2014/main" id="{3966589C-9977-4616-8553-2B89B00AF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490" y="457839"/>
            <a:ext cx="1396397" cy="1396397"/>
          </a:xfrm>
          <a:prstGeom prst="rect">
            <a:avLst/>
          </a:prstGeom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4D9A8140-43FC-4797-AD16-B97E03C4DB15}"/>
              </a:ext>
            </a:extLst>
          </p:cNvPr>
          <p:cNvGraphicFramePr/>
          <p:nvPr>
            <p:extLst/>
          </p:nvPr>
        </p:nvGraphicFramePr>
        <p:xfrm>
          <a:off x="179292" y="2646341"/>
          <a:ext cx="6507257" cy="392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8877CE7-C471-406E-8049-1FD059E9F9F5}"/>
              </a:ext>
            </a:extLst>
          </p:cNvPr>
          <p:cNvGraphicFramePr/>
          <p:nvPr>
            <p:extLst/>
          </p:nvPr>
        </p:nvGraphicFramePr>
        <p:xfrm>
          <a:off x="5093723" y="2736939"/>
          <a:ext cx="6791324" cy="367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4AEA51-EA29-4D9B-A5F7-4B464E20C719}"/>
              </a:ext>
            </a:extLst>
          </p:cNvPr>
          <p:cNvSpPr txBox="1"/>
          <p:nvPr/>
        </p:nvSpPr>
        <p:spPr>
          <a:xfrm>
            <a:off x="7889261" y="472313"/>
            <a:ext cx="96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-0.12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08D3E-472D-4ACE-BF04-89E41C1D8314}"/>
              </a:ext>
            </a:extLst>
          </p:cNvPr>
          <p:cNvSpPr/>
          <p:nvPr/>
        </p:nvSpPr>
        <p:spPr>
          <a:xfrm>
            <a:off x="5617518" y="1370888"/>
            <a:ext cx="6045302" cy="81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81B394-26BF-468A-A9C4-07E9E9453037}"/>
              </a:ext>
            </a:extLst>
          </p:cNvPr>
          <p:cNvCxnSpPr>
            <a:cxnSpLocks/>
          </p:cNvCxnSpPr>
          <p:nvPr/>
        </p:nvCxnSpPr>
        <p:spPr>
          <a:xfrm flipH="1">
            <a:off x="10151494" y="1301831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3E6646-CA1B-4BB7-8D0B-8E927B141AC2}"/>
              </a:ext>
            </a:extLst>
          </p:cNvPr>
          <p:cNvCxnSpPr>
            <a:cxnSpLocks/>
          </p:cNvCxnSpPr>
          <p:nvPr/>
        </p:nvCxnSpPr>
        <p:spPr>
          <a:xfrm flipH="1">
            <a:off x="7128843" y="1282780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053A514-B60F-4F54-BF47-D8DFB6D27222}"/>
              </a:ext>
            </a:extLst>
          </p:cNvPr>
          <p:cNvSpPr/>
          <p:nvPr/>
        </p:nvSpPr>
        <p:spPr>
          <a:xfrm rot="10800000">
            <a:off x="8217634" y="1027807"/>
            <a:ext cx="323848" cy="27384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채우기 없는 걱정하는 얼굴">
            <a:extLst>
              <a:ext uri="{FF2B5EF4-FFF2-40B4-BE49-F238E27FC236}">
                <a16:creationId xmlns:a16="http://schemas.microsoft.com/office/drawing/2014/main" id="{10169D30-510F-4B2C-81A1-F2DA488E38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5989" y="1393966"/>
            <a:ext cx="534484" cy="534484"/>
          </a:xfrm>
          <a:prstGeom prst="rect">
            <a:avLst/>
          </a:prstGeom>
        </p:spPr>
      </p:pic>
      <p:pic>
        <p:nvPicPr>
          <p:cNvPr id="12" name="그래픽 11" descr="채우기 없는 보통 얼굴">
            <a:extLst>
              <a:ext uri="{FF2B5EF4-FFF2-40B4-BE49-F238E27FC236}">
                <a16:creationId xmlns:a16="http://schemas.microsoft.com/office/drawing/2014/main" id="{6C4B2611-B2E9-4D32-864C-31905EFF32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2929" y="1403344"/>
            <a:ext cx="534484" cy="534484"/>
          </a:xfrm>
          <a:prstGeom prst="rect">
            <a:avLst/>
          </a:prstGeom>
        </p:spPr>
      </p:pic>
      <p:pic>
        <p:nvPicPr>
          <p:cNvPr id="13" name="그래픽 12" descr="채우기 없는 활짝 웃는 얼굴">
            <a:extLst>
              <a:ext uri="{FF2B5EF4-FFF2-40B4-BE49-F238E27FC236}">
                <a16:creationId xmlns:a16="http://schemas.microsoft.com/office/drawing/2014/main" id="{832C78FC-BD05-4CDB-9771-65315C26FF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5578" y="1393966"/>
            <a:ext cx="534484" cy="534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D5107C-AE19-4985-A749-58F4577A70F8}"/>
              </a:ext>
            </a:extLst>
          </p:cNvPr>
          <p:cNvSpPr txBox="1"/>
          <p:nvPr/>
        </p:nvSpPr>
        <p:spPr>
          <a:xfrm>
            <a:off x="1418433" y="984749"/>
            <a:ext cx="4100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오징어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감성분석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236F81-E881-460D-9E58-B2E3E98DBA89}"/>
              </a:ext>
            </a:extLst>
          </p:cNvPr>
          <p:cNvSpPr txBox="1"/>
          <p:nvPr/>
        </p:nvSpPr>
        <p:spPr>
          <a:xfrm>
            <a:off x="9100212" y="4823083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F7670F6E-BE14-40FA-BF0A-66D11F4FAEA9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2A0851-9CAC-4CB3-B9D7-C7D64D8B388B}"/>
              </a:ext>
            </a:extLst>
          </p:cNvPr>
          <p:cNvSpPr/>
          <p:nvPr/>
        </p:nvSpPr>
        <p:spPr>
          <a:xfrm>
            <a:off x="-631797" y="358951"/>
            <a:ext cx="13154025" cy="18097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ABBAD2F6-F228-4FFE-B9DA-9B018734A1FB}"/>
              </a:ext>
            </a:extLst>
          </p:cNvPr>
          <p:cNvGraphicFramePr/>
          <p:nvPr>
            <p:extLst/>
          </p:nvPr>
        </p:nvGraphicFramePr>
        <p:xfrm>
          <a:off x="-251388" y="2514806"/>
          <a:ext cx="6892899" cy="4042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4EAB3598-BC18-4CB8-B91C-FE15124C4018}"/>
              </a:ext>
            </a:extLst>
          </p:cNvPr>
          <p:cNvGraphicFramePr/>
          <p:nvPr>
            <p:extLst/>
          </p:nvPr>
        </p:nvGraphicFramePr>
        <p:xfrm>
          <a:off x="5185205" y="2899778"/>
          <a:ext cx="6791324" cy="2804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94DFCB-3C5C-433C-B136-5772AF13E22F}"/>
              </a:ext>
            </a:extLst>
          </p:cNvPr>
          <p:cNvSpPr txBox="1"/>
          <p:nvPr/>
        </p:nvSpPr>
        <p:spPr>
          <a:xfrm>
            <a:off x="6766515" y="477412"/>
            <a:ext cx="96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-0.75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732DE5-1AD5-41EE-BF76-F29315B8B9E0}"/>
              </a:ext>
            </a:extLst>
          </p:cNvPr>
          <p:cNvSpPr/>
          <p:nvPr/>
        </p:nvSpPr>
        <p:spPr>
          <a:xfrm>
            <a:off x="5466734" y="1388274"/>
            <a:ext cx="6045302" cy="81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9AB26-018D-4F73-A926-569091F90613}"/>
              </a:ext>
            </a:extLst>
          </p:cNvPr>
          <p:cNvCxnSpPr>
            <a:cxnSpLocks/>
          </p:cNvCxnSpPr>
          <p:nvPr/>
        </p:nvCxnSpPr>
        <p:spPr>
          <a:xfrm flipH="1">
            <a:off x="10000710" y="1319217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28A575-9CFE-4A4B-8418-88CF66E8E2DA}"/>
              </a:ext>
            </a:extLst>
          </p:cNvPr>
          <p:cNvCxnSpPr>
            <a:cxnSpLocks/>
          </p:cNvCxnSpPr>
          <p:nvPr/>
        </p:nvCxnSpPr>
        <p:spPr>
          <a:xfrm flipH="1">
            <a:off x="6978059" y="1300166"/>
            <a:ext cx="1" cy="233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8721F64-6D2C-43DE-8D41-9C97CAFAD263}"/>
              </a:ext>
            </a:extLst>
          </p:cNvPr>
          <p:cNvSpPr/>
          <p:nvPr/>
        </p:nvSpPr>
        <p:spPr>
          <a:xfrm rot="10800000">
            <a:off x="7094888" y="1032906"/>
            <a:ext cx="323848" cy="27384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채우기 없는 걱정하는 얼굴">
            <a:extLst>
              <a:ext uri="{FF2B5EF4-FFF2-40B4-BE49-F238E27FC236}">
                <a16:creationId xmlns:a16="http://schemas.microsoft.com/office/drawing/2014/main" id="{8AB78B44-5AC1-43FB-B149-61C66D1D26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205" y="1411352"/>
            <a:ext cx="534484" cy="534484"/>
          </a:xfrm>
          <a:prstGeom prst="rect">
            <a:avLst/>
          </a:prstGeom>
        </p:spPr>
      </p:pic>
      <p:pic>
        <p:nvPicPr>
          <p:cNvPr id="11" name="그래픽 10" descr="채우기 없는 보통 얼굴">
            <a:extLst>
              <a:ext uri="{FF2B5EF4-FFF2-40B4-BE49-F238E27FC236}">
                <a16:creationId xmlns:a16="http://schemas.microsoft.com/office/drawing/2014/main" id="{32B7B0D6-E838-496C-8AFA-C17E121449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2145" y="1420730"/>
            <a:ext cx="534484" cy="534484"/>
          </a:xfrm>
          <a:prstGeom prst="rect">
            <a:avLst/>
          </a:prstGeom>
        </p:spPr>
      </p:pic>
      <p:pic>
        <p:nvPicPr>
          <p:cNvPr id="12" name="그래픽 11" descr="채우기 없는 활짝 웃는 얼굴">
            <a:extLst>
              <a:ext uri="{FF2B5EF4-FFF2-40B4-BE49-F238E27FC236}">
                <a16:creationId xmlns:a16="http://schemas.microsoft.com/office/drawing/2014/main" id="{73B2FFF0-D2ED-4E76-8E10-F9127177A7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4794" y="1411352"/>
            <a:ext cx="534484" cy="534484"/>
          </a:xfrm>
          <a:prstGeom prst="rect">
            <a:avLst/>
          </a:prstGeom>
        </p:spPr>
      </p:pic>
      <p:pic>
        <p:nvPicPr>
          <p:cNvPr id="13" name="그래픽 12" descr="트로피">
            <a:extLst>
              <a:ext uri="{FF2B5EF4-FFF2-40B4-BE49-F238E27FC236}">
                <a16:creationId xmlns:a16="http://schemas.microsoft.com/office/drawing/2014/main" id="{E1C4263B-17DB-4D73-B753-322196EC50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706" y="475225"/>
            <a:ext cx="1396397" cy="13963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A8637A-AD6C-4063-8531-43654AC9F4E1}"/>
              </a:ext>
            </a:extLst>
          </p:cNvPr>
          <p:cNvSpPr txBox="1"/>
          <p:nvPr/>
        </p:nvSpPr>
        <p:spPr>
          <a:xfrm>
            <a:off x="1267650" y="1002135"/>
            <a:ext cx="385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치즈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감성분석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3F03C4-E45D-48F7-9134-E50DE034EB44}"/>
              </a:ext>
            </a:extLst>
          </p:cNvPr>
          <p:cNvSpPr txBox="1"/>
          <p:nvPr/>
        </p:nvSpPr>
        <p:spPr>
          <a:xfrm>
            <a:off x="7177285" y="3534950"/>
            <a:ext cx="2679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긍정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 빈도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8E6C0DFE-6D4D-4978-B960-BC04B1099DFB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9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75CD6-E73E-4112-8E2E-4A3BBC42A2B9}"/>
              </a:ext>
            </a:extLst>
          </p:cNvPr>
          <p:cNvSpPr txBox="1"/>
          <p:nvPr/>
        </p:nvSpPr>
        <p:spPr>
          <a:xfrm>
            <a:off x="8858251" y="6253054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치즈맛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97B8B-B9AD-4C02-9137-BE62867AEDB2}"/>
              </a:ext>
            </a:extLst>
          </p:cNvPr>
          <p:cNvSpPr txBox="1"/>
          <p:nvPr/>
        </p:nvSpPr>
        <p:spPr>
          <a:xfrm>
            <a:off x="1552575" y="6272263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양파맛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C89E0-B2CE-49AB-A422-7C0073DB57D7}"/>
              </a:ext>
            </a:extLst>
          </p:cNvPr>
          <p:cNvSpPr txBox="1"/>
          <p:nvPr/>
        </p:nvSpPr>
        <p:spPr>
          <a:xfrm>
            <a:off x="5257802" y="6272263"/>
            <a:ext cx="292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오징어맛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래픽 4" descr="트로피">
            <a:extLst>
              <a:ext uri="{FF2B5EF4-FFF2-40B4-BE49-F238E27FC236}">
                <a16:creationId xmlns:a16="http://schemas.microsoft.com/office/drawing/2014/main" id="{25143755-FCC7-46E4-9191-0AFFDA955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150" y="1863121"/>
            <a:ext cx="914400" cy="914400"/>
          </a:xfrm>
          <a:prstGeom prst="rect">
            <a:avLst/>
          </a:prstGeom>
        </p:spPr>
      </p:pic>
      <p:pic>
        <p:nvPicPr>
          <p:cNvPr id="6" name="그래픽 5" descr="트로피">
            <a:extLst>
              <a:ext uri="{FF2B5EF4-FFF2-40B4-BE49-F238E27FC236}">
                <a16:creationId xmlns:a16="http://schemas.microsoft.com/office/drawing/2014/main" id="{FFAE692E-4FCA-475C-83A9-8E75F2D823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700" y="2705616"/>
            <a:ext cx="914400" cy="914400"/>
          </a:xfrm>
          <a:prstGeom prst="rect">
            <a:avLst/>
          </a:prstGeom>
        </p:spPr>
      </p:pic>
      <p:pic>
        <p:nvPicPr>
          <p:cNvPr id="7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2F6585B5-3E6A-4763-B150-E66C4128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63121"/>
            <a:ext cx="4324350" cy="4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8EFD45-F453-4941-9574-2644DC4C5B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0802" y="2662566"/>
            <a:ext cx="2429098" cy="2429098"/>
          </a:xfrm>
          <a:prstGeom prst="rect">
            <a:avLst/>
          </a:prstGeom>
        </p:spPr>
      </p:pic>
      <p:pic>
        <p:nvPicPr>
          <p:cNvPr id="9" name="그래픽 8" descr="트로피">
            <a:extLst>
              <a:ext uri="{FF2B5EF4-FFF2-40B4-BE49-F238E27FC236}">
                <a16:creationId xmlns:a16="http://schemas.microsoft.com/office/drawing/2014/main" id="{DDE78A5F-E434-4F8E-ACEF-253E4EA562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4100" y="1144311"/>
            <a:ext cx="914400" cy="914400"/>
          </a:xfrm>
          <a:prstGeom prst="rect">
            <a:avLst/>
          </a:prstGeom>
        </p:spPr>
      </p:pic>
      <p:pic>
        <p:nvPicPr>
          <p:cNvPr id="10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BF7F9883-82ED-46AE-85B8-5DC6EB38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48" y="2777521"/>
            <a:ext cx="3328987" cy="33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25CF78DF-069C-49B1-9AED-DAE5F8FF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1" y="3758636"/>
            <a:ext cx="2366740" cy="2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AD731-C3B3-4F54-935B-33F41A8311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863679">
            <a:off x="5275469" y="3489577"/>
            <a:ext cx="1755363" cy="1755363"/>
          </a:xfrm>
          <a:prstGeom prst="rect">
            <a:avLst/>
          </a:prstGeom>
        </p:spPr>
      </p:pic>
      <p:pic>
        <p:nvPicPr>
          <p:cNvPr id="14" name="내용 개체 틀 2">
            <a:extLst>
              <a:ext uri="{FF2B5EF4-FFF2-40B4-BE49-F238E27FC236}">
                <a16:creationId xmlns:a16="http://schemas.microsoft.com/office/drawing/2014/main" id="{A1ADCC14-2E4B-4B52-90D9-8ECD0A3B0B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159842" y="4330469"/>
            <a:ext cx="1089058" cy="108905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9815F490-D843-45F6-9DD0-1740BFC4312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5828D-E008-4A96-89D2-70DE53E18AD4}"/>
              </a:ext>
            </a:extLst>
          </p:cNvPr>
          <p:cNvSpPr txBox="1"/>
          <p:nvPr/>
        </p:nvSpPr>
        <p:spPr>
          <a:xfrm>
            <a:off x="66675" y="497980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2</a:t>
            </a:r>
            <a:r>
              <a:rPr lang="ko-KR" altLang="en-US" sz="36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차전</a:t>
            </a:r>
          </a:p>
        </p:txBody>
      </p:sp>
    </p:spTree>
    <p:extLst>
      <p:ext uri="{BB962C8B-B14F-4D97-AF65-F5344CB8AC3E}">
        <p14:creationId xmlns:p14="http://schemas.microsoft.com/office/powerpoint/2010/main" val="39180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49693F-0C41-4A77-B68A-23214BBCCD92}"/>
              </a:ext>
            </a:extLst>
          </p:cNvPr>
          <p:cNvGrpSpPr/>
          <p:nvPr/>
        </p:nvGrpSpPr>
        <p:grpSpPr>
          <a:xfrm>
            <a:off x="0" y="2180231"/>
            <a:ext cx="12192000" cy="2761488"/>
            <a:chOff x="0" y="2180231"/>
            <a:chExt cx="12192000" cy="276148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5183D72-0505-44F7-8D36-9B1B6482E54A}"/>
                </a:ext>
              </a:extLst>
            </p:cNvPr>
            <p:cNvSpPr/>
            <p:nvPr/>
          </p:nvSpPr>
          <p:spPr>
            <a:xfrm>
              <a:off x="0" y="2180231"/>
              <a:ext cx="12192000" cy="27614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704FD-6A33-41DE-BFBE-D22D2B9494DD}"/>
                </a:ext>
              </a:extLst>
            </p:cNvPr>
            <p:cNvSpPr txBox="1"/>
            <p:nvPr/>
          </p:nvSpPr>
          <p:spPr>
            <a:xfrm>
              <a:off x="2128885" y="2976201"/>
              <a:ext cx="186942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333333"/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  <a:cs typeface="Open Sans Extrabold" panose="020B0906030804020204" pitchFamily="34" charset="0"/>
                </a:rPr>
                <a:t>05.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413989-A115-4850-9147-D270A86BD875}"/>
                </a:ext>
              </a:extLst>
            </p:cNvPr>
            <p:cNvSpPr txBox="1"/>
            <p:nvPr/>
          </p:nvSpPr>
          <p:spPr>
            <a:xfrm>
              <a:off x="3880486" y="2960811"/>
              <a:ext cx="636079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base"/>
              <a:r>
                <a:rPr lang="ko-KR" altLang="en-US" sz="7000" b="1" dirty="0">
                  <a:latin typeface="한컴 소망 B" panose="02020603020101020101" pitchFamily="18" charset="-127"/>
                  <a:ea typeface="한컴 소망 M" panose="02020603020101020101" pitchFamily="18" charset="-127"/>
                  <a:cs typeface="Open Sans" panose="020B0606030504020204" pitchFamily="34" charset="0"/>
                </a:rPr>
                <a:t>결론</a:t>
              </a:r>
              <a:endParaRPr lang="en-US" altLang="ko-KR" sz="7000" b="1" dirty="0">
                <a:latin typeface="한컴 소망 B" panose="02020603020101020101" pitchFamily="18" charset="-127"/>
                <a:ea typeface="한컴 소망 M" panose="02020603020101020101" pitchFamily="18" charset="-127"/>
                <a:cs typeface="Open Sans" panose="020B0606030504020204" pitchFamily="34" charset="0"/>
              </a:endParaRPr>
            </a:p>
          </p:txBody>
        </p:sp>
        <p:sp>
          <p:nvSpPr>
            <p:cNvPr id="12" name="Isosceles Triangle 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F87D7D-7F83-474A-85CE-AADA29015825}"/>
                </a:ext>
              </a:extLst>
            </p:cNvPr>
            <p:cNvSpPr/>
            <p:nvPr/>
          </p:nvSpPr>
          <p:spPr>
            <a:xfrm rot="5400000">
              <a:off x="10350101" y="3200975"/>
              <a:ext cx="720000" cy="7200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EFA8669-8C6B-4819-8857-CF9F92FD0CBB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7576" y="0"/>
            <a:ext cx="6164425" cy="6783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5D2FF-77B4-4372-81D1-F6550A3759D5}"/>
              </a:ext>
            </a:extLst>
          </p:cNvPr>
          <p:cNvSpPr txBox="1"/>
          <p:nvPr/>
        </p:nvSpPr>
        <p:spPr>
          <a:xfrm>
            <a:off x="803865" y="641704"/>
            <a:ext cx="3909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05.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결론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r>
              <a:rPr lang="ko-KR" altLang="en-US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시장 예비조사</a:t>
            </a:r>
            <a:r>
              <a:rPr lang="en-US" altLang="ko-KR" sz="2000" b="1" dirty="0">
                <a:solidFill>
                  <a:srgbClr val="767171"/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216A695-17A0-457D-A643-FFCDCC9F7D0D}"/>
              </a:ext>
            </a:extLst>
          </p:cNvPr>
          <p:cNvSpPr/>
          <p:nvPr/>
        </p:nvSpPr>
        <p:spPr>
          <a:xfrm>
            <a:off x="551865" y="441358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FA034C4-1D2B-4936-823B-AFA69E089978}"/>
              </a:ext>
            </a:extLst>
          </p:cNvPr>
          <p:cNvSpPr/>
          <p:nvPr/>
        </p:nvSpPr>
        <p:spPr>
          <a:xfrm>
            <a:off x="551865" y="2184495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A831BE-6838-424F-9EE0-10DD6F553CBD}"/>
              </a:ext>
            </a:extLst>
          </p:cNvPr>
          <p:cNvSpPr/>
          <p:nvPr/>
        </p:nvSpPr>
        <p:spPr>
          <a:xfrm>
            <a:off x="551865" y="3299040"/>
            <a:ext cx="252000" cy="2520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776DE-48CF-467A-87FB-1B3E29629A2D}"/>
              </a:ext>
            </a:extLst>
          </p:cNvPr>
          <p:cNvSpPr txBox="1"/>
          <p:nvPr/>
        </p:nvSpPr>
        <p:spPr>
          <a:xfrm>
            <a:off x="945265" y="2125829"/>
            <a:ext cx="483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2019.01.05~2019.01.12 </a:t>
            </a:r>
            <a:r>
              <a:rPr lang="ko-KR" altLang="en-US" b="1" dirty="0"/>
              <a:t>실시</a:t>
            </a:r>
            <a:endParaRPr lang="en-US" altLang="ko-KR" b="1" dirty="0"/>
          </a:p>
          <a:p>
            <a:r>
              <a:rPr lang="ko-KR" altLang="en-US" b="1" dirty="0"/>
              <a:t>총 </a:t>
            </a:r>
            <a:r>
              <a:rPr lang="en-US" altLang="ko-KR" b="1" dirty="0"/>
              <a:t>152</a:t>
            </a:r>
            <a:r>
              <a:rPr lang="ko-KR" altLang="en-US" b="1" dirty="0"/>
              <a:t>명 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666AA-54BA-45BA-8EC4-234FAC935765}"/>
              </a:ext>
            </a:extLst>
          </p:cNvPr>
          <p:cNvSpPr txBox="1"/>
          <p:nvPr/>
        </p:nvSpPr>
        <p:spPr>
          <a:xfrm>
            <a:off x="916077" y="3247227"/>
            <a:ext cx="483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양파 </a:t>
            </a:r>
            <a:r>
              <a:rPr lang="ko-KR" altLang="en-US" b="1" dirty="0" err="1"/>
              <a:t>새우깡에</a:t>
            </a:r>
            <a:r>
              <a:rPr lang="ko-KR" altLang="en-US" b="1" dirty="0"/>
              <a:t> 대한 반응이 가장 좋음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164E1-9FA6-4AC9-BA77-0EA2E003A216}"/>
              </a:ext>
            </a:extLst>
          </p:cNvPr>
          <p:cNvSpPr txBox="1"/>
          <p:nvPr/>
        </p:nvSpPr>
        <p:spPr>
          <a:xfrm>
            <a:off x="945265" y="4387304"/>
            <a:ext cx="48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매운새우깡</a:t>
            </a:r>
            <a:r>
              <a:rPr lang="ko-KR" altLang="en-US" b="1" dirty="0"/>
              <a:t> 형태의 반응이 지배적임</a:t>
            </a:r>
            <a:endParaRPr lang="en-US" altLang="ko-KR" b="1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7FB3664-32E2-4013-A537-8F16EE2CEC3A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9EB9D6-9706-46FE-A54A-3F731FE91A3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88" y="421677"/>
            <a:ext cx="5940000" cy="594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B9564-4C40-4B38-BC6F-59F1BEE4E053}"/>
              </a:ext>
            </a:extLst>
          </p:cNvPr>
          <p:cNvSpPr txBox="1"/>
          <p:nvPr/>
        </p:nvSpPr>
        <p:spPr>
          <a:xfrm>
            <a:off x="5579491" y="6243271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치즈맛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C2E3C-FF20-46EE-B783-BF3A64ED45F1}"/>
              </a:ext>
            </a:extLst>
          </p:cNvPr>
          <p:cNvSpPr txBox="1"/>
          <p:nvPr/>
        </p:nvSpPr>
        <p:spPr>
          <a:xfrm>
            <a:off x="1552575" y="6272263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양파맛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A7B8B-7E28-48E6-9E0B-5AC2A191CD1E}"/>
              </a:ext>
            </a:extLst>
          </p:cNvPr>
          <p:cNvSpPr txBox="1"/>
          <p:nvPr/>
        </p:nvSpPr>
        <p:spPr>
          <a:xfrm>
            <a:off x="8786812" y="6243271"/>
            <a:ext cx="292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오징어맛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새우깡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래픽 4" descr="트로피">
            <a:extLst>
              <a:ext uri="{FF2B5EF4-FFF2-40B4-BE49-F238E27FC236}">
                <a16:creationId xmlns:a16="http://schemas.microsoft.com/office/drawing/2014/main" id="{35C90A95-DDAA-4588-9132-00AF5EA3D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150" y="1863121"/>
            <a:ext cx="914400" cy="914400"/>
          </a:xfrm>
          <a:prstGeom prst="rect">
            <a:avLst/>
          </a:prstGeom>
        </p:spPr>
      </p:pic>
      <p:pic>
        <p:nvPicPr>
          <p:cNvPr id="6" name="그래픽 5" descr="트로피">
            <a:extLst>
              <a:ext uri="{FF2B5EF4-FFF2-40B4-BE49-F238E27FC236}">
                <a16:creationId xmlns:a16="http://schemas.microsoft.com/office/drawing/2014/main" id="{90D32BD8-965B-480E-864A-1CFEEC3E01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700" y="2705616"/>
            <a:ext cx="914400" cy="914400"/>
          </a:xfrm>
          <a:prstGeom prst="rect">
            <a:avLst/>
          </a:prstGeom>
        </p:spPr>
      </p:pic>
      <p:pic>
        <p:nvPicPr>
          <p:cNvPr id="7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6490856B-22D2-4326-9686-9C458875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63121"/>
            <a:ext cx="4324350" cy="4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D5089-A667-4B06-8EE5-8CB3F25425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0802" y="2662566"/>
            <a:ext cx="2429098" cy="2429098"/>
          </a:xfrm>
          <a:prstGeom prst="rect">
            <a:avLst/>
          </a:prstGeom>
        </p:spPr>
      </p:pic>
      <p:pic>
        <p:nvPicPr>
          <p:cNvPr id="9" name="그래픽 8" descr="트로피">
            <a:extLst>
              <a:ext uri="{FF2B5EF4-FFF2-40B4-BE49-F238E27FC236}">
                <a16:creationId xmlns:a16="http://schemas.microsoft.com/office/drawing/2014/main" id="{0F2DCA0C-F63C-42BE-84D3-330E06F3B1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4100" y="1144311"/>
            <a:ext cx="914400" cy="914400"/>
          </a:xfrm>
          <a:prstGeom prst="rect">
            <a:avLst/>
          </a:prstGeom>
        </p:spPr>
      </p:pic>
      <p:pic>
        <p:nvPicPr>
          <p:cNvPr id="10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F18254BA-578D-4205-A1DA-7D1C062E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48" y="2777521"/>
            <a:ext cx="3328987" cy="33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B6651A66-36A6-4884-BA2B-6617C675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1" y="3758636"/>
            <a:ext cx="2366740" cy="2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F56BAE-9FCD-4092-9059-4497AECDD1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863679">
            <a:off x="9086258" y="4282813"/>
            <a:ext cx="1364793" cy="1364793"/>
          </a:xfrm>
          <a:prstGeom prst="rect">
            <a:avLst/>
          </a:prstGeom>
        </p:spPr>
      </p:pic>
      <p:pic>
        <p:nvPicPr>
          <p:cNvPr id="14" name="내용 개체 틀 2">
            <a:extLst>
              <a:ext uri="{FF2B5EF4-FFF2-40B4-BE49-F238E27FC236}">
                <a16:creationId xmlns:a16="http://schemas.microsoft.com/office/drawing/2014/main" id="{0EBEAE63-6C80-43FB-8F1B-DEBFBC31C2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317140" y="3429000"/>
            <a:ext cx="1672020" cy="1672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298861-321B-45DA-8C96-75CFE783B3DB}"/>
              </a:ext>
            </a:extLst>
          </p:cNvPr>
          <p:cNvSpPr txBox="1"/>
          <p:nvPr/>
        </p:nvSpPr>
        <p:spPr>
          <a:xfrm>
            <a:off x="66675" y="497980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최종</a:t>
            </a:r>
          </a:p>
        </p:txBody>
      </p:sp>
      <p:sp>
        <p:nvSpPr>
          <p:cNvPr id="16" name="직사각형 1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FC9A8D5B-D89D-4DA2-A691-D6AB5D0E9837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9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7E4FDF18-F2F3-42E0-B834-D5C45752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36" y="1696379"/>
            <a:ext cx="3398600" cy="346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2D3A-3A8A-48CA-8FC4-AE0ECD8A261D}"/>
              </a:ext>
            </a:extLst>
          </p:cNvPr>
          <p:cNvSpPr txBox="1"/>
          <p:nvPr/>
        </p:nvSpPr>
        <p:spPr>
          <a:xfrm>
            <a:off x="803865" y="690229"/>
            <a:ext cx="529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05.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결론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9BB917-3803-4247-B840-05B7BFA13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279578">
            <a:off x="5186663" y="2340551"/>
            <a:ext cx="1818674" cy="1818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D4D5B-79BF-46D3-B7F2-F90F0C71F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3889" y="2575560"/>
            <a:ext cx="1155753" cy="15332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7482B35-5A96-4B67-942D-0551E7D82519}"/>
              </a:ext>
            </a:extLst>
          </p:cNvPr>
          <p:cNvSpPr/>
          <p:nvPr/>
        </p:nvSpPr>
        <p:spPr>
          <a:xfrm>
            <a:off x="8090836" y="1402080"/>
            <a:ext cx="3196924" cy="4226560"/>
          </a:xfrm>
          <a:prstGeom prst="ellipse">
            <a:avLst/>
          </a:prstGeom>
          <a:noFill/>
          <a:ln w="38100">
            <a:solidFill>
              <a:srgbClr val="D3445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82BE-B17B-4774-9530-F486FB168294}"/>
              </a:ext>
            </a:extLst>
          </p:cNvPr>
          <p:cNvSpPr txBox="1"/>
          <p:nvPr/>
        </p:nvSpPr>
        <p:spPr>
          <a:xfrm>
            <a:off x="4261794" y="5366178"/>
            <a:ext cx="4402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latin typeface="HY헤드라인M"/>
                <a:ea typeface="HY헤드라인M"/>
              </a:rPr>
              <a:t>새우깡</a:t>
            </a:r>
            <a:r>
              <a:rPr lang="ko-KR" altLang="en-US" sz="2400" dirty="0">
                <a:latin typeface="HY헤드라인M"/>
                <a:ea typeface="HY헤드라인M"/>
              </a:rPr>
              <a:t> </a:t>
            </a:r>
            <a:r>
              <a:rPr lang="ko-KR" altLang="en-US" sz="2400" dirty="0" err="1">
                <a:latin typeface="HY헤드라인M"/>
                <a:ea typeface="HY헤드라인M"/>
              </a:rPr>
              <a:t>양파맛</a:t>
            </a:r>
            <a:r>
              <a:rPr lang="ko-KR" altLang="en-US" sz="2400" dirty="0">
                <a:latin typeface="HY헤드라인M"/>
                <a:ea typeface="HY헤드라인M"/>
              </a:rPr>
              <a:t> 출시</a:t>
            </a:r>
            <a:r>
              <a:rPr lang="en-US" altLang="ko-KR" sz="2400" dirty="0">
                <a:latin typeface="HY헤드라인M"/>
                <a:ea typeface="HY헤드라인M"/>
              </a:rPr>
              <a:t>!</a:t>
            </a:r>
            <a:endParaRPr lang="ko-KR" altLang="en-US" sz="2400" dirty="0">
              <a:latin typeface="HY헤드라인M"/>
              <a:ea typeface="HY헤드라인M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C26218C-BB3F-4151-9C38-DF8B2B5BB3F7}"/>
              </a:ext>
            </a:extLst>
          </p:cNvPr>
          <p:cNvSpPr/>
          <p:nvPr/>
        </p:nvSpPr>
        <p:spPr>
          <a:xfrm>
            <a:off x="3296422" y="5430537"/>
            <a:ext cx="746554" cy="2703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9F601A1D-2EAC-4836-9D2A-2D6258CF4D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11814" y="2279650"/>
            <a:ext cx="1844417" cy="184441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FA2904-D84A-446A-AD0A-47B507941A4C}"/>
              </a:ext>
            </a:extLst>
          </p:cNvPr>
          <p:cNvCxnSpPr>
            <a:cxnSpLocks/>
          </p:cNvCxnSpPr>
          <p:nvPr/>
        </p:nvCxnSpPr>
        <p:spPr>
          <a:xfrm>
            <a:off x="1412239" y="1818640"/>
            <a:ext cx="2160000" cy="28800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5BF7DF0-7D47-4FF8-A8F2-D37D9A6E71E7}"/>
              </a:ext>
            </a:extLst>
          </p:cNvPr>
          <p:cNvCxnSpPr/>
          <p:nvPr/>
        </p:nvCxnSpPr>
        <p:spPr>
          <a:xfrm flipV="1">
            <a:off x="1432560" y="1822236"/>
            <a:ext cx="2160000" cy="28800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9B56B2-C744-4A9B-B5AA-EE4152D2AE48}"/>
              </a:ext>
            </a:extLst>
          </p:cNvPr>
          <p:cNvCxnSpPr>
            <a:cxnSpLocks/>
          </p:cNvCxnSpPr>
          <p:nvPr/>
        </p:nvCxnSpPr>
        <p:spPr>
          <a:xfrm>
            <a:off x="4905703" y="1818640"/>
            <a:ext cx="2160000" cy="28800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1AEC39-788E-45DD-9D2C-B13733ED5FAF}"/>
              </a:ext>
            </a:extLst>
          </p:cNvPr>
          <p:cNvCxnSpPr/>
          <p:nvPr/>
        </p:nvCxnSpPr>
        <p:spPr>
          <a:xfrm flipV="1">
            <a:off x="4926024" y="1822236"/>
            <a:ext cx="2160000" cy="28800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435131" y="1058718"/>
            <a:ext cx="198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14,843</a:t>
            </a:r>
            <a:r>
              <a:rPr lang="ko-KR" altLang="en-US" sz="2400" b="1" dirty="0">
                <a:solidFill>
                  <a:schemeClr val="tx1"/>
                </a:solidFill>
              </a:rPr>
              <a:t>개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H="1">
            <a:off x="10056037" y="2572944"/>
            <a:ext cx="55818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435129" y="2936743"/>
            <a:ext cx="198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-2/-1/0/1/2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10092682" y="4526621"/>
            <a:ext cx="558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435131" y="4915894"/>
            <a:ext cx="198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정확성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C7F52-1F88-42C6-A9E5-90BAD455F5A2}"/>
              </a:ext>
            </a:extLst>
          </p:cNvPr>
          <p:cNvSpPr txBox="1"/>
          <p:nvPr/>
        </p:nvSpPr>
        <p:spPr>
          <a:xfrm>
            <a:off x="803865" y="641704"/>
            <a:ext cx="440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05. </a:t>
            </a:r>
            <a:r>
              <a:rPr lang="ko-KR" alt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결론</a:t>
            </a:r>
            <a:endParaRPr lang="en-US" altLang="ko-KR" sz="20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	-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분석 기대효과 및 한계점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-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46B0849-51E9-4F84-978E-5FCE8BE294F3}"/>
              </a:ext>
            </a:extLst>
          </p:cNvPr>
          <p:cNvSpPr/>
          <p:nvPr/>
        </p:nvSpPr>
        <p:spPr>
          <a:xfrm>
            <a:off x="6649857" y="2888999"/>
            <a:ext cx="2241221" cy="1127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cs typeface="Open Sans Semibold" panose="020B0706030804020204" pitchFamily="34" charset="0"/>
              </a:rPr>
              <a:t>한계점</a:t>
            </a:r>
            <a:endParaRPr lang="en-US" altLang="ko-KR" sz="3600" b="1" dirty="0">
              <a:solidFill>
                <a:schemeClr val="bg1"/>
              </a:solidFill>
              <a:latin typeface="맑은 고딕" panose="020B0503020000020004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72D6984-A3F5-4756-93BF-8AAEAF67FEA9}"/>
              </a:ext>
            </a:extLst>
          </p:cNvPr>
          <p:cNvSpPr/>
          <p:nvPr/>
        </p:nvSpPr>
        <p:spPr>
          <a:xfrm>
            <a:off x="888461" y="2912871"/>
            <a:ext cx="2241221" cy="1127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cs typeface="Open Sans Semibold" panose="020B0706030804020204" pitchFamily="34" charset="0"/>
              </a:rPr>
              <a:t>효과</a:t>
            </a:r>
            <a:endParaRPr lang="en-US" altLang="ko-KR" sz="3600" b="1" dirty="0">
              <a:solidFill>
                <a:schemeClr val="bg1"/>
              </a:solidFill>
              <a:latin typeface="맑은 고딕" panose="020B0503020000020004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5EFDF2C9-3371-443D-950E-710D3E1B8384}"/>
              </a:ext>
            </a:extLst>
          </p:cNvPr>
          <p:cNvSpPr/>
          <p:nvPr/>
        </p:nvSpPr>
        <p:spPr>
          <a:xfrm>
            <a:off x="3334837" y="1901972"/>
            <a:ext cx="198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간편함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E1043466-7B5E-4FBE-889B-F51FD0CEB5A1}"/>
              </a:ext>
            </a:extLst>
          </p:cNvPr>
          <p:cNvSpPr/>
          <p:nvPr/>
        </p:nvSpPr>
        <p:spPr>
          <a:xfrm>
            <a:off x="3334837" y="4040613"/>
            <a:ext cx="1980000" cy="10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플랫폼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연동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1983E93C-8F7B-4CE2-9688-4CD34F1508C8}"/>
              </a:ext>
            </a:extLst>
          </p:cNvPr>
          <p:cNvCxnSpPr>
            <a:cxnSpLocks/>
          </p:cNvCxnSpPr>
          <p:nvPr/>
        </p:nvCxnSpPr>
        <p:spPr>
          <a:xfrm flipH="1">
            <a:off x="3990041" y="3495765"/>
            <a:ext cx="558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4087004E-DB88-44AD-B2B8-6EA607E80E9F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49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2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F989FF24-5C02-4163-A3BC-6C96F1A4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7" y="-9525"/>
            <a:ext cx="631507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ì ëª© ìì-2.jpg">
            <a:extLst>
              <a:ext uri="{FF2B5EF4-FFF2-40B4-BE49-F238E27FC236}">
                <a16:creationId xmlns:a16="http://schemas.microsoft.com/office/drawing/2014/main" id="{D67108AF-AB14-4C2C-8376-743487F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1490662"/>
            <a:ext cx="40957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085F86-1AC1-4C99-9769-4EB5A5235558}"/>
              </a:ext>
            </a:extLst>
          </p:cNvPr>
          <p:cNvSpPr/>
          <p:nvPr/>
        </p:nvSpPr>
        <p:spPr>
          <a:xfrm>
            <a:off x="7496175" y="2133600"/>
            <a:ext cx="4229100" cy="285750"/>
          </a:xfrm>
          <a:prstGeom prst="roundRect">
            <a:avLst/>
          </a:prstGeom>
          <a:noFill/>
          <a:ln w="38100">
            <a:solidFill>
              <a:srgbClr val="D34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AB21C-3696-41C1-9AB5-48955B6359B9}"/>
              </a:ext>
            </a:extLst>
          </p:cNvPr>
          <p:cNvSpPr txBox="1"/>
          <p:nvPr/>
        </p:nvSpPr>
        <p:spPr>
          <a:xfrm>
            <a:off x="1786690" y="5622866"/>
            <a:ext cx="936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인가구가 꾸준히 증가하고 있음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www.dailypop.kr/news/photo/201703/23182_32383_1047.jpg">
            <a:extLst>
              <a:ext uri="{FF2B5EF4-FFF2-40B4-BE49-F238E27FC236}">
                <a16:creationId xmlns:a16="http://schemas.microsoft.com/office/drawing/2014/main" id="{CFCB7998-07B5-4DB9-9DDC-99130C7C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35134"/>
            <a:ext cx="10210800" cy="44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osceles Triangl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428ED2-7BBC-43B3-BB1D-1361CC6FC22B}"/>
              </a:ext>
            </a:extLst>
          </p:cNvPr>
          <p:cNvSpPr/>
          <p:nvPr/>
        </p:nvSpPr>
        <p:spPr>
          <a:xfrm rot="5400000">
            <a:off x="1371110" y="5622866"/>
            <a:ext cx="360000" cy="360000"/>
          </a:xfrm>
          <a:prstGeom prst="triangle">
            <a:avLst>
              <a:gd name="adj" fmla="val 476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직사각형 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6D87DB-BC46-4D9A-BF8F-15405120084C}"/>
              </a:ext>
            </a:extLst>
          </p:cNvPr>
          <p:cNvSpPr/>
          <p:nvPr/>
        </p:nvSpPr>
        <p:spPr>
          <a:xfrm>
            <a:off x="0" y="3291284"/>
            <a:ext cx="12192000" cy="2194560"/>
          </a:xfrm>
          <a:prstGeom prst="round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4CA5B-5965-400F-88CA-63A3115A93EF}"/>
              </a:ext>
            </a:extLst>
          </p:cNvPr>
          <p:cNvSpPr txBox="1"/>
          <p:nvPr/>
        </p:nvSpPr>
        <p:spPr>
          <a:xfrm>
            <a:off x="6340477" y="1778521"/>
            <a:ext cx="503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5400" dirty="0" err="1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과맥</a:t>
            </a:r>
            <a:r>
              <a:rPr lang="en-US" altLang="ko-KR" sz="5400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en-US" altLang="ko-KR" sz="4400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588-FA43-42C0-9E30-1F72C78ADD5C}"/>
              </a:ext>
            </a:extLst>
          </p:cNvPr>
          <p:cNvSpPr txBox="1"/>
          <p:nvPr/>
        </p:nvSpPr>
        <p:spPr>
          <a:xfrm>
            <a:off x="935990" y="1675433"/>
            <a:ext cx="5038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치맥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피맥</a:t>
            </a:r>
            <a:endParaRPr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65BE0C-7A07-4C38-92E6-8BE34EEA02B9}"/>
              </a:ext>
            </a:extLst>
          </p:cNvPr>
          <p:cNvSpPr/>
          <p:nvPr/>
        </p:nvSpPr>
        <p:spPr>
          <a:xfrm rot="16200000">
            <a:off x="5750560" y="1894428"/>
            <a:ext cx="690880" cy="691515"/>
          </a:xfrm>
          <a:prstGeom prst="downArrow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EEF115-86A6-4DCB-98E1-881ADC8DAE4D}"/>
              </a:ext>
            </a:extLst>
          </p:cNvPr>
          <p:cNvSpPr/>
          <p:nvPr/>
        </p:nvSpPr>
        <p:spPr>
          <a:xfrm>
            <a:off x="1645840" y="3625382"/>
            <a:ext cx="890032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여럿이 함께 즐기는 안주에서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가구가 늘고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혼술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혼맥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대세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안주류에 비해 부담이 적은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과자를 안주로 선호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592425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25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imgnews.pstatic.net/image/028/2011/11/09/1320839001_00410293101_20111110.JPG?type=w647">
            <a:extLst>
              <a:ext uri="{FF2B5EF4-FFF2-40B4-BE49-F238E27FC236}">
                <a16:creationId xmlns:a16="http://schemas.microsoft.com/office/drawing/2014/main" id="{F989FF24-5C02-4163-A3BC-6C96F1A4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6" y="1620180"/>
            <a:ext cx="3398600" cy="346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ë¹ë°ì´í° x ê²ë íë¡ì í¸, ë¬´ë³ì¥ì ê°ë¥íë¤?">
            <a:extLst>
              <a:ext uri="{FF2B5EF4-FFF2-40B4-BE49-F238E27FC236}">
                <a16:creationId xmlns:a16="http://schemas.microsoft.com/office/drawing/2014/main" id="{A14709AA-5587-4AD9-9C7E-AE6E7533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922" y="2204148"/>
            <a:ext cx="2449704" cy="24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39595D93-AACA-48B2-8B84-9C23AA05E190}"/>
              </a:ext>
            </a:extLst>
          </p:cNvPr>
          <p:cNvSpPr/>
          <p:nvPr/>
        </p:nvSpPr>
        <p:spPr>
          <a:xfrm>
            <a:off x="3458636" y="3255309"/>
            <a:ext cx="720000" cy="720000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E04460F5-1B12-4AD3-8B28-4B4DCD8E7D20}"/>
              </a:ext>
            </a:extLst>
          </p:cNvPr>
          <p:cNvSpPr/>
          <p:nvPr/>
        </p:nvSpPr>
        <p:spPr>
          <a:xfrm>
            <a:off x="7542912" y="3255309"/>
            <a:ext cx="720000" cy="720000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DDED17-7FD7-453D-AF9C-DB1398E9824D}"/>
              </a:ext>
            </a:extLst>
          </p:cNvPr>
          <p:cNvGrpSpPr/>
          <p:nvPr/>
        </p:nvGrpSpPr>
        <p:grpSpPr>
          <a:xfrm>
            <a:off x="8539005" y="1818866"/>
            <a:ext cx="2871946" cy="3220268"/>
            <a:chOff x="7129304" y="1012692"/>
            <a:chExt cx="3993195" cy="51317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55E827-69CD-40BC-BDF3-595F2E0AF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9304" y="1012692"/>
              <a:ext cx="3993195" cy="5131751"/>
            </a:xfrm>
            <a:prstGeom prst="rect">
              <a:avLst/>
            </a:prstGeom>
          </p:spPr>
        </p:pic>
        <p:pic>
          <p:nvPicPr>
            <p:cNvPr id="10" name="그래픽 9" descr="도움말">
              <a:extLst>
                <a:ext uri="{FF2B5EF4-FFF2-40B4-BE49-F238E27FC236}">
                  <a16:creationId xmlns:a16="http://schemas.microsoft.com/office/drawing/2014/main" id="{53242561-F0EA-4AD1-9857-889B4290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04381" y="2099894"/>
              <a:ext cx="2843039" cy="284303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F9CFBB-8CDF-4D53-8E82-FE645F348A38}"/>
              </a:ext>
            </a:extLst>
          </p:cNvPr>
          <p:cNvSpPr txBox="1"/>
          <p:nvPr/>
        </p:nvSpPr>
        <p:spPr>
          <a:xfrm>
            <a:off x="1786690" y="5622866"/>
            <a:ext cx="936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스낵시장의 트랜드</a:t>
            </a:r>
            <a:r>
              <a:rPr lang="en-US" altLang="ko-KR" b="1" dirty="0"/>
              <a:t>: ‘</a:t>
            </a:r>
            <a:r>
              <a:rPr lang="ko-KR" altLang="en-US" b="1" dirty="0"/>
              <a:t>익숙함</a:t>
            </a:r>
            <a:r>
              <a:rPr lang="en-US" altLang="ko-KR" b="1" dirty="0"/>
              <a:t>’</a:t>
            </a:r>
            <a:r>
              <a:rPr lang="ko-KR" altLang="en-US" b="1" dirty="0"/>
              <a:t>에 </a:t>
            </a:r>
            <a:r>
              <a:rPr lang="en-US" altLang="ko-KR" b="1" dirty="0"/>
              <a:t>‘</a:t>
            </a:r>
            <a:r>
              <a:rPr lang="ko-KR" altLang="en-US" b="1" dirty="0"/>
              <a:t>새로움</a:t>
            </a:r>
            <a:r>
              <a:rPr lang="en-US" altLang="ko-KR" b="1" dirty="0"/>
              <a:t>’</a:t>
            </a:r>
            <a:r>
              <a:rPr lang="ko-KR" altLang="en-US" b="1" dirty="0"/>
              <a:t>을 더하다</a:t>
            </a:r>
            <a:endParaRPr lang="en-US" altLang="ko-KR" b="1" dirty="0"/>
          </a:p>
          <a:p>
            <a:r>
              <a:rPr lang="en-US" altLang="ko-KR" sz="2000" b="1" dirty="0"/>
              <a:t>- SNS </a:t>
            </a:r>
            <a:r>
              <a:rPr lang="ko-KR" altLang="en-US" sz="2000" b="1" dirty="0"/>
              <a:t>데이터 분석을 통해 </a:t>
            </a:r>
            <a:r>
              <a:rPr lang="ko-KR" altLang="en-US" sz="2000" b="1" dirty="0" err="1"/>
              <a:t>새우깡의</a:t>
            </a:r>
            <a:r>
              <a:rPr lang="ko-KR" altLang="en-US" sz="2000" b="1" dirty="0"/>
              <a:t> 새로운 맛을 찾다</a:t>
            </a:r>
          </a:p>
        </p:txBody>
      </p:sp>
      <p:sp>
        <p:nvSpPr>
          <p:cNvPr id="13" name="Isosceles Triangl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EA805C-F38F-4BEB-B333-5FA0B0AC60F4}"/>
              </a:ext>
            </a:extLst>
          </p:cNvPr>
          <p:cNvSpPr/>
          <p:nvPr/>
        </p:nvSpPr>
        <p:spPr>
          <a:xfrm rot="5400000">
            <a:off x="1371110" y="5622866"/>
            <a:ext cx="360000" cy="360000"/>
          </a:xfrm>
          <a:prstGeom prst="triangle">
            <a:avLst>
              <a:gd name="adj" fmla="val 476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8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3865" y="641704"/>
            <a:ext cx="185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한컴 소망 M" panose="02020603020101020101" pitchFamily="18" charset="-127"/>
                <a:ea typeface="한컴 소망 M" panose="02020603020101020101" pitchFamily="18" charset="-127"/>
                <a:cs typeface="Open Sans Semibold" panose="020B0706030804020204" pitchFamily="34" charset="0"/>
              </a:rPr>
              <a:t>01. Intro</a:t>
            </a:r>
            <a:endParaRPr lang="en-US" sz="2400" b="1" dirty="0">
              <a:latin typeface="한컴 소망 M" panose="02020603020101020101" pitchFamily="18" charset="-127"/>
              <a:ea typeface="한컴 소망 M" panose="0202060302010102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57DCC-FA24-4742-8A73-F2640B29299D}"/>
              </a:ext>
            </a:extLst>
          </p:cNvPr>
          <p:cNvSpPr txBox="1">
            <a:spLocks/>
          </p:cNvSpPr>
          <p:nvPr/>
        </p:nvSpPr>
        <p:spPr>
          <a:xfrm>
            <a:off x="9205405" y="64096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962081-820F-4168-B924-3EEB70EEDD71}" type="slidenum">
              <a:rPr lang="ko-KR" altLang="en-US" sz="2000" b="1" smtClean="0">
                <a:solidFill>
                  <a:schemeClr val="tx1"/>
                </a:solidFill>
              </a:rPr>
              <a:pPr/>
              <a:t>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2E50BF-F1F0-400B-84DE-899CFE04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330" y="943205"/>
            <a:ext cx="3896981" cy="5272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CB5947-D343-4491-BE58-98192E5B78B3}"/>
              </a:ext>
            </a:extLst>
          </p:cNvPr>
          <p:cNvSpPr txBox="1"/>
          <p:nvPr/>
        </p:nvSpPr>
        <p:spPr>
          <a:xfrm>
            <a:off x="320040" y="1426259"/>
            <a:ext cx="7905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인공지능이 추천한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꼬깔콘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버팔로 윙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DFFAF8C9-FBBB-41F1-8A72-CAD1DAF56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270001"/>
              </p:ext>
            </p:extLst>
          </p:nvPr>
        </p:nvGraphicFramePr>
        <p:xfrm>
          <a:off x="1251686" y="3386803"/>
          <a:ext cx="5500998" cy="281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F43C704-7CA7-4EE7-858A-A952CD8D1102}"/>
              </a:ext>
            </a:extLst>
          </p:cNvPr>
          <p:cNvSpPr txBox="1"/>
          <p:nvPr/>
        </p:nvSpPr>
        <p:spPr>
          <a:xfrm>
            <a:off x="443240" y="2243405"/>
            <a:ext cx="6534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롯데제과의 </a:t>
            </a:r>
            <a:endParaRPr lang="en-US" altLang="ko-KR" sz="2000" b="1" dirty="0"/>
          </a:p>
          <a:p>
            <a:pPr algn="ctr"/>
            <a:r>
              <a:rPr lang="ko-KR" altLang="en-US" sz="2400" b="1" dirty="0"/>
              <a:t>인공지능 트렌드 분석 시스템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‘LCIA’</a:t>
            </a:r>
            <a:r>
              <a:rPr lang="ko-KR" altLang="en-US" sz="2000" b="1" dirty="0"/>
              <a:t>의 분석결과를 반영</a:t>
            </a:r>
          </a:p>
        </p:txBody>
      </p:sp>
      <p:sp>
        <p:nvSpPr>
          <p:cNvPr id="8" name="직사각형 7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582900" y="438150"/>
            <a:ext cx="45719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4741"/>
            <a:ext cx="12192000" cy="197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1049</Words>
  <Application>Microsoft Office PowerPoint</Application>
  <PresentationFormat>와이드스크린</PresentationFormat>
  <Paragraphs>322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HNC_GO_B_HINT_GS</vt:lpstr>
      <vt:lpstr>HY헤드라인M</vt:lpstr>
      <vt:lpstr>Open Sans</vt:lpstr>
      <vt:lpstr>Open Sans Extrabold</vt:lpstr>
      <vt:lpstr>Open Sans Semibold</vt:lpstr>
      <vt:lpstr>굴림</vt:lpstr>
      <vt:lpstr>맑은 고딕</vt:lpstr>
      <vt:lpstr>한컴 소망 B</vt:lpstr>
      <vt:lpstr>한컴 소망 M</vt:lpstr>
      <vt:lpstr>Arial</vt:lpstr>
      <vt:lpstr>Calibri</vt:lpstr>
      <vt:lpstr>Times New Roman</vt:lpstr>
      <vt:lpstr>Wingdings</vt:lpstr>
      <vt:lpstr>Office 테마</vt:lpstr>
      <vt:lpstr>트위터 트렌드 분석을 통한 신제품 개발 -새로운 맛을 찾아서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치즈 감성분석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군산대학교 KNU 한국어 감성사전 </vt:lpstr>
      <vt:lpstr>Bi-LSTM(Bi-directional LSTM)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</dc:creator>
  <cp:lastModifiedBy>김 완</cp:lastModifiedBy>
  <cp:revision>241</cp:revision>
  <dcterms:created xsi:type="dcterms:W3CDTF">2017-06-21T05:32:06Z</dcterms:created>
  <dcterms:modified xsi:type="dcterms:W3CDTF">2019-01-18T20:07:37Z</dcterms:modified>
  <cp:version/>
</cp:coreProperties>
</file>